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58" r:id="rId3"/>
    <p:sldId id="260" r:id="rId4"/>
    <p:sldId id="262" r:id="rId5"/>
    <p:sldId id="261" r:id="rId6"/>
    <p:sldId id="265" r:id="rId7"/>
    <p:sldId id="264" r:id="rId8"/>
    <p:sldId id="267" r:id="rId9"/>
    <p:sldId id="266" r:id="rId10"/>
    <p:sldId id="263" r:id="rId11"/>
    <p:sldId id="268" r:id="rId12"/>
    <p:sldId id="269" r:id="rId13"/>
    <p:sldId id="272" r:id="rId14"/>
    <p:sldId id="274" r:id="rId15"/>
    <p:sldId id="273" r:id="rId16"/>
    <p:sldId id="278" r:id="rId17"/>
    <p:sldId id="275" r:id="rId18"/>
    <p:sldId id="279" r:id="rId19"/>
    <p:sldId id="280" r:id="rId20"/>
    <p:sldId id="276" r:id="rId21"/>
    <p:sldId id="259" r:id="rId22"/>
    <p:sldId id="281" r:id="rId23"/>
    <p:sldId id="277" r:id="rId24"/>
  </p:sldIdLst>
  <p:sldSz cx="9144000" cy="5143500" type="screen16x9"/>
  <p:notesSz cx="6858000" cy="9144000"/>
  <p:embeddedFontLst>
    <p:embeddedFont>
      <p:font typeface="나눔고딕" panose="020D0604000000000000" pitchFamily="50" charset="-127"/>
      <p:regular r:id="rId25"/>
      <p:bold r:id="rId26"/>
    </p:embeddedFont>
    <p:embeddedFont>
      <p:font typeface="맑은 고딕" panose="020B0503020000020004" pitchFamily="50" charset="-127"/>
      <p:regular r:id="rId27"/>
      <p:bold r:id="rId28"/>
    </p:embeddedFont>
    <p:embeddedFont>
      <p:font typeface="여기어때 잘난체" panose="020B0600000101010101" pitchFamily="50" charset="-127"/>
      <p:bold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511"/>
    <a:srgbClr val="F2CC5F"/>
    <a:srgbClr val="A6C0E2"/>
    <a:srgbClr val="5C3CE4"/>
    <a:srgbClr val="FFD966"/>
    <a:srgbClr val="4472C4"/>
    <a:srgbClr val="326FF5"/>
    <a:srgbClr val="067DFD"/>
    <a:srgbClr val="FF7F1E"/>
    <a:srgbClr val="E5E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834" autoAdjust="0"/>
  </p:normalViewPr>
  <p:slideViewPr>
    <p:cSldViewPr snapToGrid="0" snapToObjects="1">
      <p:cViewPr varScale="1">
        <p:scale>
          <a:sx n="90" d="100"/>
          <a:sy n="90" d="100"/>
        </p:scale>
        <p:origin x="84" y="12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76E4229-F1E9-A308-BEAD-DF23193F23B0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793148C-2E90-6F3E-3D45-6E1B6AF30DB4}"/>
              </a:ext>
            </a:extLst>
          </p:cNvPr>
          <p:cNvSpPr/>
          <p:nvPr userDrawn="1"/>
        </p:nvSpPr>
        <p:spPr>
          <a:xfrm>
            <a:off x="1423035" y="1013260"/>
            <a:ext cx="6537960" cy="3340746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15E1A49-FC65-8126-6231-B55D0EC6A47E}"/>
              </a:ext>
            </a:extLst>
          </p:cNvPr>
          <p:cNvSpPr/>
          <p:nvPr userDrawn="1"/>
        </p:nvSpPr>
        <p:spPr>
          <a:xfrm>
            <a:off x="1274445" y="855559"/>
            <a:ext cx="6537960" cy="3343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A209CFC-E2D2-2DB7-40AF-76F068D24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6947" y="2264271"/>
            <a:ext cx="274690" cy="27469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D776CF0-9C38-31E7-555A-BD67D62E8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6721" y="3039803"/>
            <a:ext cx="274690" cy="274690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9DF68562-0835-FA48-0922-65B4C8CB9C24}"/>
              </a:ext>
            </a:extLst>
          </p:cNvPr>
          <p:cNvSpPr/>
          <p:nvPr userDrawn="1"/>
        </p:nvSpPr>
        <p:spPr>
          <a:xfrm>
            <a:off x="8311577" y="2596860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5A9C2C3F-A4AB-B46B-3790-DCB1E57E87C8}"/>
              </a:ext>
            </a:extLst>
          </p:cNvPr>
          <p:cNvSpPr/>
          <p:nvPr userDrawn="1"/>
        </p:nvSpPr>
        <p:spPr>
          <a:xfrm>
            <a:off x="358469" y="1795331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29854115-8548-66F3-352A-112979320347}"/>
              </a:ext>
            </a:extLst>
          </p:cNvPr>
          <p:cNvSpPr/>
          <p:nvPr userDrawn="1"/>
        </p:nvSpPr>
        <p:spPr>
          <a:xfrm>
            <a:off x="767662" y="1518896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A54B23F4-F238-B7A1-F14E-9DEA95FCAAC8}"/>
              </a:ext>
            </a:extLst>
          </p:cNvPr>
          <p:cNvSpPr/>
          <p:nvPr userDrawn="1"/>
        </p:nvSpPr>
        <p:spPr>
          <a:xfrm>
            <a:off x="8664066" y="2301685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BDC024B-33D9-3935-5A24-C7D036DB0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311" y="282324"/>
            <a:ext cx="717805" cy="772669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051369E8-83D2-449B-FD79-EEF242C91B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34200" y="486482"/>
            <a:ext cx="717805" cy="73459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3C5D06D-F8A7-56BF-052C-65CC9566C1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4715" y="4046735"/>
            <a:ext cx="754381" cy="781813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E43AD20D-DC81-68EF-3F4C-4ABC6F8B818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20682992">
            <a:off x="7625680" y="1253212"/>
            <a:ext cx="690375" cy="681955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FB27E99A-4CBC-563F-60DC-09BA4AEBAA0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513990">
            <a:off x="857380" y="3358711"/>
            <a:ext cx="614996" cy="729795"/>
          </a:xfrm>
          <a:prstGeom prst="rect">
            <a:avLst/>
          </a:prstGeom>
        </p:spPr>
      </p:pic>
      <p:pic>
        <p:nvPicPr>
          <p:cNvPr id="3" name="그래픽 2">
            <a:extLst>
              <a:ext uri="{FF2B5EF4-FFF2-40B4-BE49-F238E27FC236}">
                <a16:creationId xmlns:a16="http://schemas.microsoft.com/office/drawing/2014/main" id="{A85659C6-B2A8-889F-0F2B-0C9DB446C4D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2390" y="4564384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65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09439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165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4B6E427-3D5B-00C7-D9C1-0925ED26C314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660E0BE-D627-7E75-15A3-E172A91ECDDA}"/>
              </a:ext>
            </a:extLst>
          </p:cNvPr>
          <p:cNvGrpSpPr/>
          <p:nvPr userDrawn="1"/>
        </p:nvGrpSpPr>
        <p:grpSpPr>
          <a:xfrm>
            <a:off x="733425" y="1071537"/>
            <a:ext cx="7751445" cy="3653790"/>
            <a:chOff x="737235" y="1067131"/>
            <a:chExt cx="7751445" cy="365379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3B87BB6-808F-C3B7-A9EF-16A9E4E34379}"/>
                </a:ext>
              </a:extLst>
            </p:cNvPr>
            <p:cNvSpPr/>
            <p:nvPr/>
          </p:nvSpPr>
          <p:spPr>
            <a:xfrm>
              <a:off x="819150" y="1166191"/>
              <a:ext cx="7669530" cy="355473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5E277771-DC77-F804-564E-13FE5D979ED0}"/>
                </a:ext>
              </a:extLst>
            </p:cNvPr>
            <p:cNvSpPr/>
            <p:nvPr/>
          </p:nvSpPr>
          <p:spPr>
            <a:xfrm>
              <a:off x="737235" y="1067131"/>
              <a:ext cx="7669530" cy="35547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A621F407-1A96-209E-B639-0C6E4FFE64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2802" y="4351577"/>
            <a:ext cx="274690" cy="27469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B946814-2D9A-4D5A-2110-92F0A949D5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1833" y="2972440"/>
            <a:ext cx="274690" cy="274690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5D375166-423B-7B23-A24E-6E2C07B98214}"/>
              </a:ext>
            </a:extLst>
          </p:cNvPr>
          <p:cNvSpPr/>
          <p:nvPr userDrawn="1"/>
        </p:nvSpPr>
        <p:spPr>
          <a:xfrm>
            <a:off x="8635377" y="2441541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DC61C479-EDDC-C7AF-2635-4B4648A7CC68}"/>
              </a:ext>
            </a:extLst>
          </p:cNvPr>
          <p:cNvSpPr/>
          <p:nvPr userDrawn="1"/>
        </p:nvSpPr>
        <p:spPr>
          <a:xfrm>
            <a:off x="606366" y="4936896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3DA5DD1-B77E-72CA-7CDC-10D623E9D54B}"/>
              </a:ext>
            </a:extLst>
          </p:cNvPr>
          <p:cNvSpPr/>
          <p:nvPr userDrawn="1"/>
        </p:nvSpPr>
        <p:spPr>
          <a:xfrm>
            <a:off x="8881151" y="2061839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018E094-E8FC-91DF-023C-B672D1E82B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600" y="507261"/>
            <a:ext cx="754381" cy="781813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E16469F-F5BC-0ACA-457E-74E766631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8437" y="206604"/>
            <a:ext cx="274690" cy="274690"/>
          </a:xfrm>
          <a:prstGeom prst="rect">
            <a:avLst/>
          </a:prstGeom>
        </p:spPr>
      </p:pic>
      <p:sp>
        <p:nvSpPr>
          <p:cNvPr id="23" name="타원 22">
            <a:extLst>
              <a:ext uri="{FF2B5EF4-FFF2-40B4-BE49-F238E27FC236}">
                <a16:creationId xmlns:a16="http://schemas.microsoft.com/office/drawing/2014/main" id="{B8229A34-3C73-FDF9-6A43-4EB49CB490A1}"/>
              </a:ext>
            </a:extLst>
          </p:cNvPr>
          <p:cNvSpPr/>
          <p:nvPr userDrawn="1"/>
        </p:nvSpPr>
        <p:spPr>
          <a:xfrm>
            <a:off x="350973" y="1047702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6108E8A3-301A-5613-3E68-5216BBF5168E}"/>
              </a:ext>
            </a:extLst>
          </p:cNvPr>
          <p:cNvSpPr/>
          <p:nvPr userDrawn="1"/>
        </p:nvSpPr>
        <p:spPr>
          <a:xfrm>
            <a:off x="587004" y="502433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52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4B6E427-3D5B-00C7-D9C1-0925ED26C314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3B87BB6-808F-C3B7-A9EF-16A9E4E34379}"/>
              </a:ext>
            </a:extLst>
          </p:cNvPr>
          <p:cNvSpPr/>
          <p:nvPr/>
        </p:nvSpPr>
        <p:spPr>
          <a:xfrm>
            <a:off x="815340" y="1170597"/>
            <a:ext cx="2391980" cy="355473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E277771-DC77-F804-564E-13FE5D979ED0}"/>
              </a:ext>
            </a:extLst>
          </p:cNvPr>
          <p:cNvSpPr/>
          <p:nvPr/>
        </p:nvSpPr>
        <p:spPr>
          <a:xfrm>
            <a:off x="733425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B946814-2D9A-4D5A-2110-92F0A949D5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1833" y="2972440"/>
            <a:ext cx="274690" cy="274690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5D375166-423B-7B23-A24E-6E2C07B98214}"/>
              </a:ext>
            </a:extLst>
          </p:cNvPr>
          <p:cNvSpPr/>
          <p:nvPr userDrawn="1"/>
        </p:nvSpPr>
        <p:spPr>
          <a:xfrm>
            <a:off x="8635377" y="2441541"/>
            <a:ext cx="173038" cy="1730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DC61C479-EDDC-C7AF-2635-4B4648A7CC68}"/>
              </a:ext>
            </a:extLst>
          </p:cNvPr>
          <p:cNvSpPr/>
          <p:nvPr userDrawn="1"/>
        </p:nvSpPr>
        <p:spPr>
          <a:xfrm>
            <a:off x="351214" y="4631866"/>
            <a:ext cx="191222" cy="19122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3DA5DD1-B77E-72CA-7CDC-10D623E9D54B}"/>
              </a:ext>
            </a:extLst>
          </p:cNvPr>
          <p:cNvSpPr/>
          <p:nvPr userDrawn="1"/>
        </p:nvSpPr>
        <p:spPr>
          <a:xfrm>
            <a:off x="8881151" y="2061839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16469F-F5BC-0ACA-457E-74E766631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622" y="895907"/>
            <a:ext cx="274690" cy="274690"/>
          </a:xfrm>
          <a:prstGeom prst="rect">
            <a:avLst/>
          </a:prstGeom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6108E8A3-301A-5613-3E68-5216BBF5168E}"/>
              </a:ext>
            </a:extLst>
          </p:cNvPr>
          <p:cNvSpPr/>
          <p:nvPr userDrawn="1"/>
        </p:nvSpPr>
        <p:spPr>
          <a:xfrm>
            <a:off x="578848" y="434242"/>
            <a:ext cx="235475" cy="2354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169ECBD-B320-D513-4A2C-0CDDE71D14AC}"/>
              </a:ext>
            </a:extLst>
          </p:cNvPr>
          <p:cNvSpPr/>
          <p:nvPr userDrawn="1"/>
        </p:nvSpPr>
        <p:spPr>
          <a:xfrm>
            <a:off x="6092890" y="1170597"/>
            <a:ext cx="2391980" cy="355473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9B9F6B2-7565-8BEE-C123-172B4F0CE233}"/>
              </a:ext>
            </a:extLst>
          </p:cNvPr>
          <p:cNvSpPr/>
          <p:nvPr userDrawn="1"/>
        </p:nvSpPr>
        <p:spPr>
          <a:xfrm>
            <a:off x="6010975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9A33FEF-070D-27F2-2B91-DD945F482E78}"/>
              </a:ext>
            </a:extLst>
          </p:cNvPr>
          <p:cNvSpPr/>
          <p:nvPr userDrawn="1"/>
        </p:nvSpPr>
        <p:spPr>
          <a:xfrm>
            <a:off x="3454115" y="1170597"/>
            <a:ext cx="2391980" cy="355473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B933A53-28AC-4AFB-944D-FD00EA54623D}"/>
              </a:ext>
            </a:extLst>
          </p:cNvPr>
          <p:cNvSpPr/>
          <p:nvPr userDrawn="1"/>
        </p:nvSpPr>
        <p:spPr>
          <a:xfrm>
            <a:off x="3372200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018E094-E8FC-91DF-023C-B672D1E82B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600" y="507261"/>
            <a:ext cx="754381" cy="7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6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128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3398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89741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757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9653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5128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1DAC-7459-C844-B138-C8565CF92F31}" type="datetimeFigureOut">
              <a:rPr kumimoji="1" lang="ko-KR" altLang="en-US" smtClean="0"/>
              <a:t>2025-04-10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0530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youtu.be/kOdR9J51O9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VZ8QIaGu7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093ECCE-8564-F188-B41A-84A03764187E}"/>
              </a:ext>
            </a:extLst>
          </p:cNvPr>
          <p:cNvSpPr txBox="1"/>
          <p:nvPr/>
        </p:nvSpPr>
        <p:spPr>
          <a:xfrm>
            <a:off x="2238671" y="2398725"/>
            <a:ext cx="46666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</a:t>
            </a:r>
            <a:r>
              <a:rPr lang="ko-KR" altLang="en-US" sz="48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예방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A2FB03-E02E-7C53-FA18-A7B9028F8D7B}"/>
              </a:ext>
            </a:extLst>
          </p:cNvPr>
          <p:cNvSpPr txBox="1"/>
          <p:nvPr/>
        </p:nvSpPr>
        <p:spPr>
          <a:xfrm>
            <a:off x="3718568" y="1609667"/>
            <a:ext cx="1706872" cy="493395"/>
          </a:xfrm>
          <a:prstGeom prst="roundRect">
            <a:avLst>
              <a:gd name="adj" fmla="val 22634"/>
            </a:avLst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고등학교</a:t>
            </a:r>
          </a:p>
        </p:txBody>
      </p:sp>
    </p:spTree>
    <p:extLst>
      <p:ext uri="{BB962C8B-B14F-4D97-AF65-F5344CB8AC3E}">
        <p14:creationId xmlns:p14="http://schemas.microsoft.com/office/powerpoint/2010/main" val="4219757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6C681-BCEE-1491-2729-BBD83AC40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37E640-B991-2544-B440-FA791CB03B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12160"/>
            <a:ext cx="7550888" cy="193507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ko-KR" sz="1500" dirty="0"/>
              <a:t>(</a:t>
            </a:r>
            <a:r>
              <a:rPr lang="ko-KR" altLang="en-US" sz="1500" dirty="0"/>
              <a:t>넓은 의미</a:t>
            </a:r>
            <a:r>
              <a:rPr lang="en-US" altLang="ko-KR" sz="1500" dirty="0"/>
              <a:t>) </a:t>
            </a:r>
            <a:r>
              <a:rPr lang="ko-KR" altLang="en-US" sz="1500" dirty="0"/>
              <a:t>미생물의 성장과 증식을 억제하는 물질</a:t>
            </a:r>
            <a:r>
              <a:rPr lang="en-US" altLang="ko-KR" sz="1500" dirty="0"/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ko-KR" sz="1500" dirty="0"/>
              <a:t>(</a:t>
            </a:r>
            <a:r>
              <a:rPr lang="ko-KR" altLang="en-US" sz="1500" dirty="0"/>
              <a:t>일반적 의미</a:t>
            </a:r>
            <a:r>
              <a:rPr lang="en-US" altLang="ko-KR" sz="1500" dirty="0"/>
              <a:t>) </a:t>
            </a:r>
            <a:r>
              <a:rPr lang="ko-KR" altLang="en-US" sz="1500" dirty="0"/>
              <a:t>미생물 중 세균에 국한하여 세균을 파괴하거나 증식을 억제하여 세균 </a:t>
            </a:r>
            <a:r>
              <a:rPr lang="ko-KR" altLang="en-US" sz="1500" dirty="0" err="1"/>
              <a:t>감염증</a:t>
            </a:r>
            <a:r>
              <a:rPr lang="ko-KR" altLang="en-US" sz="1500" dirty="0"/>
              <a:t> 치료에 사용하는 약물</a:t>
            </a:r>
            <a:r>
              <a:rPr lang="en-US" altLang="ko-KR" sz="1500" dirty="0"/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ko-KR" altLang="en-US" sz="1500" dirty="0"/>
              <a:t>세균감염이 의심될 때만 사용하는 것이 원칙</a:t>
            </a:r>
            <a:r>
              <a:rPr lang="en-US" altLang="ko-KR" sz="1500" dirty="0"/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ko-KR" altLang="en-US" sz="1500" dirty="0"/>
              <a:t>원인균에 맞는 항생제를 선택하고 가급적 짧은 기간을 선택하는 것이 좋음</a:t>
            </a:r>
            <a:r>
              <a:rPr lang="en-US" altLang="ko-KR" sz="1500" dirty="0"/>
              <a:t>. 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5EE43ED2-48AC-F012-23CC-1DC33F8F97E8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항생제는 무엇일까요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E8C2189-73B6-7A10-477C-D117684D1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185733"/>
              </p:ext>
            </p:extLst>
          </p:nvPr>
        </p:nvGraphicFramePr>
        <p:xfrm>
          <a:off x="933450" y="2800611"/>
          <a:ext cx="7219950" cy="175602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609975">
                  <a:extLst>
                    <a:ext uri="{9D8B030D-6E8A-4147-A177-3AD203B41FA5}">
                      <a16:colId xmlns:a16="http://schemas.microsoft.com/office/drawing/2014/main" val="3382534386"/>
                    </a:ext>
                  </a:extLst>
                </a:gridCol>
                <a:gridCol w="3609975">
                  <a:extLst>
                    <a:ext uri="{9D8B030D-6E8A-4147-A177-3AD203B41FA5}">
                      <a16:colId xmlns:a16="http://schemas.microsoft.com/office/drawing/2014/main" val="634594657"/>
                    </a:ext>
                  </a:extLst>
                </a:gridCol>
              </a:tblGrid>
              <a:tr h="1832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chemeClr val="tx1"/>
                          </a:solidFill>
                        </a:rPr>
                        <a:t>이점</a:t>
                      </a:r>
                      <a:endParaRPr lang="en-US" altLang="ko-KR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chemeClr val="tx1"/>
                          </a:solidFill>
                        </a:rPr>
                        <a:t>위험성</a:t>
                      </a:r>
                      <a:endParaRPr lang="en-US" altLang="ko-KR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452019"/>
                  </a:ext>
                </a:extLst>
              </a:tr>
              <a:tr h="822133">
                <a:tc>
                  <a:txBody>
                    <a:bodyPr/>
                    <a:lstStyle/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감염병 치료 및</a:t>
                      </a:r>
                      <a:r>
                        <a:rPr lang="en-US" altLang="ko-KR" sz="1500" dirty="0"/>
                        <a:t> </a:t>
                      </a:r>
                      <a:r>
                        <a:rPr lang="ko-KR" altLang="en-US" sz="1500" dirty="0"/>
                        <a:t>수술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 err="1"/>
                        <a:t>암치료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장기 이식 등이 가능해짐</a:t>
                      </a:r>
                      <a:r>
                        <a:rPr lang="en-US" altLang="ko-KR" sz="1500" dirty="0"/>
                        <a:t>. </a:t>
                      </a:r>
                    </a:p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폐렴으로 인한 사망률 감소</a:t>
                      </a:r>
                      <a:endParaRPr lang="en-US" altLang="ko-KR" sz="1500" dirty="0"/>
                    </a:p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임질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매독 등의 성병 치료 성공률 상승 및 합병증 감소</a:t>
                      </a:r>
                      <a:endParaRPr lang="en-US" altLang="ko-KR" sz="15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인체에 유익한 세균 사멸 가능</a:t>
                      </a:r>
                      <a:endParaRPr lang="en-US" altLang="ko-KR" sz="1500" dirty="0"/>
                    </a:p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메스꺼움</a:t>
                      </a:r>
                      <a:r>
                        <a:rPr lang="en-US" altLang="ko-KR" sz="1500" dirty="0"/>
                        <a:t>, </a:t>
                      </a:r>
                      <a:r>
                        <a:rPr lang="ko-KR" altLang="en-US" sz="1500" dirty="0"/>
                        <a:t>설사 등의 부작용 유발 가능</a:t>
                      </a:r>
                      <a:endParaRPr lang="en-US" altLang="ko-KR" sz="1500" dirty="0"/>
                    </a:p>
                    <a:p>
                      <a:pPr marL="180000" indent="-180000">
                        <a:lnSpc>
                          <a:spcPct val="12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500" dirty="0"/>
                        <a:t>항생제의 오남용 시 항생제 내성 및 </a:t>
                      </a:r>
                      <a:r>
                        <a:rPr lang="ko-KR" altLang="en-US" sz="1500" dirty="0" err="1"/>
                        <a:t>내성균</a:t>
                      </a:r>
                      <a:r>
                        <a:rPr lang="ko-KR" altLang="en-US" sz="1500" dirty="0"/>
                        <a:t> 발생 위험</a:t>
                      </a:r>
                      <a:endParaRPr lang="en-US" altLang="ko-KR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67698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0533E1-B80B-99D0-C30F-21EFB951F80D}"/>
              </a:ext>
            </a:extLst>
          </p:cNvPr>
          <p:cNvSpPr txBox="1"/>
          <p:nvPr/>
        </p:nvSpPr>
        <p:spPr>
          <a:xfrm>
            <a:off x="3543300" y="4794170"/>
            <a:ext cx="4762500" cy="2667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질병관리청 국가 </a:t>
            </a:r>
            <a:r>
              <a:rPr lang="ko-KR" altLang="en-US" sz="1000" dirty="0" err="1">
                <a:latin typeface="+mj-lt"/>
              </a:rPr>
              <a:t>건강정보포털</a:t>
            </a:r>
            <a:r>
              <a:rPr lang="ko-KR" altLang="en-US" sz="1000" dirty="0">
                <a:latin typeface="+mj-lt"/>
              </a:rPr>
              <a:t> 및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6098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DBE30-B205-619B-558F-74FF1C386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A9B9FE-8005-8C44-35C2-32FB471D523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28726"/>
            <a:ext cx="7467600" cy="345012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ko-KR" altLang="en-US" sz="2600" b="1" dirty="0">
                <a:solidFill>
                  <a:srgbClr val="00B0F0"/>
                </a:solidFill>
              </a:rPr>
              <a:t>항생제 내성</a:t>
            </a:r>
            <a:endParaRPr lang="en-US" altLang="ko-KR" sz="2600" b="1" dirty="0">
              <a:solidFill>
                <a:srgbClr val="00B0F0"/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ko-KR" altLang="en-US" sz="1900" dirty="0"/>
              <a:t>미생물이 항생제에 노출되어도 항생제에 저항하여 생존할 수 있는 약물 저항성</a:t>
            </a:r>
            <a:r>
              <a:rPr lang="en-US" altLang="ko-KR" sz="1900" dirty="0"/>
              <a:t>.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ko-KR" altLang="en-US" sz="1900" dirty="0"/>
              <a:t>항생제의 공격에 살아남기 위한 세균의 생존 전략이라고 볼 수 있음</a:t>
            </a:r>
            <a:r>
              <a:rPr lang="en-US" altLang="ko-KR" sz="1900" dirty="0"/>
              <a:t>.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ko-KR" altLang="en-US" sz="1900" dirty="0"/>
              <a:t>일부 내성유전자는 수평적 전달이 가능하여 다른 균으로 이동하여 내성을 전파시키기도 함</a:t>
            </a:r>
            <a:r>
              <a:rPr lang="en-US" altLang="ko-KR" sz="1900" dirty="0"/>
              <a:t>.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endParaRPr lang="en-US" altLang="ko-KR" sz="1300" dirty="0"/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ko-KR" altLang="en-US" sz="2600" b="1" dirty="0">
                <a:solidFill>
                  <a:srgbClr val="00B0F0"/>
                </a:solidFill>
              </a:rPr>
              <a:t>항생제 </a:t>
            </a:r>
            <a:r>
              <a:rPr lang="ko-KR" altLang="en-US" sz="2600" b="1" dirty="0" err="1">
                <a:solidFill>
                  <a:srgbClr val="00B0F0"/>
                </a:solidFill>
              </a:rPr>
              <a:t>내성균</a:t>
            </a:r>
            <a:endParaRPr lang="en-US" altLang="ko-KR" sz="2600" b="1" dirty="0">
              <a:solidFill>
                <a:srgbClr val="00B0F0"/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ko-KR" altLang="en-US" sz="1900" dirty="0"/>
              <a:t>특정 항생제에 내성을 가져 항생제가 제대로 작용하지 못하게 하거나</a:t>
            </a:r>
            <a:r>
              <a:rPr lang="en-US" altLang="ko-KR" sz="1900" dirty="0"/>
              <a:t>, </a:t>
            </a:r>
            <a:r>
              <a:rPr lang="ko-KR" altLang="en-US" sz="1900" dirty="0"/>
              <a:t>항생제의 효과가 떨어지는 세균</a:t>
            </a:r>
            <a:r>
              <a:rPr lang="en-US" altLang="ko-KR" sz="1900"/>
              <a:t>. </a:t>
            </a:r>
            <a:endParaRPr lang="en-US" altLang="ko-KR" sz="1900" dirty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ko-KR" altLang="en-US" sz="1900" dirty="0"/>
              <a:t>항생제 내성균에 의한 감염이 발생하면 보통의 항생제로는 치료가 어려워져 다른 항생제나 다른 치료방법을 선택해야 하고</a:t>
            </a:r>
            <a:r>
              <a:rPr lang="en-US" altLang="ko-KR" sz="1900" dirty="0"/>
              <a:t>, </a:t>
            </a:r>
            <a:r>
              <a:rPr lang="ko-KR" altLang="en-US" sz="1900" dirty="0"/>
              <a:t>경우에 따라서는 효과적인 치료법이 없을 수도 있음</a:t>
            </a:r>
            <a:r>
              <a:rPr lang="en-US" altLang="ko-KR" sz="1900" dirty="0"/>
              <a:t>. 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536419BB-5157-D133-FDB5-73711A5F3A4C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항생제는 무엇일까요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83FE01-56CC-ABED-D2EC-AD4CF6605336}"/>
              </a:ext>
            </a:extLst>
          </p:cNvPr>
          <p:cNvSpPr txBox="1"/>
          <p:nvPr/>
        </p:nvSpPr>
        <p:spPr>
          <a:xfrm>
            <a:off x="5353050" y="4805845"/>
            <a:ext cx="2952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질병관리청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4652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0B9AF-9DD7-D30B-13D3-94E6D3BD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457779C-492B-325C-30D1-B9537E1FDE6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32000"/>
            <a:ext cx="7467600" cy="3346847"/>
          </a:xfrm>
        </p:spPr>
        <p:txBody>
          <a:bodyPr>
            <a:noAutofit/>
          </a:bodyPr>
          <a:lstStyle/>
          <a:p>
            <a:pPr marL="180000" indent="-180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b="1" dirty="0">
                <a:solidFill>
                  <a:srgbClr val="00B0F0"/>
                </a:solidFill>
              </a:rPr>
              <a:t>초기발생</a:t>
            </a:r>
            <a:endParaRPr lang="en-US" altLang="ko-KR" sz="2200" b="1" dirty="0">
              <a:solidFill>
                <a:srgbClr val="00B0F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ko-KR" altLang="en-US" sz="2000" dirty="0"/>
              <a:t>자연적</a:t>
            </a:r>
            <a:r>
              <a:rPr lang="en-US" altLang="ko-KR" sz="2000" dirty="0"/>
              <a:t>, </a:t>
            </a:r>
            <a:r>
              <a:rPr lang="ko-KR" altLang="en-US" sz="2000" dirty="0"/>
              <a:t>유전적 변이</a:t>
            </a:r>
            <a:r>
              <a:rPr lang="en-US" altLang="ko-KR" sz="2000" dirty="0"/>
              <a:t>, </a:t>
            </a:r>
            <a:r>
              <a:rPr lang="ko-KR" altLang="en-US" sz="2000" dirty="0"/>
              <a:t>과거 항생제 노출 등이 원인이 됨</a:t>
            </a:r>
            <a:endParaRPr lang="en-US" altLang="ko-KR" sz="20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altLang="ko-KR" sz="2000" dirty="0"/>
          </a:p>
          <a:p>
            <a:pPr marL="180000" indent="-180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b="1" dirty="0">
                <a:solidFill>
                  <a:srgbClr val="00B0F0"/>
                </a:solidFill>
              </a:rPr>
              <a:t>항생제의 부적절한 사용</a:t>
            </a:r>
            <a:endParaRPr lang="en-US" altLang="ko-KR" sz="2200" b="1" dirty="0">
              <a:solidFill>
                <a:srgbClr val="00B0F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ko-KR" altLang="en-US" sz="2000" dirty="0"/>
              <a:t>항생제 내성균의 발생 및 증식을 촉진함</a:t>
            </a:r>
            <a:endParaRPr lang="en-US" altLang="ko-KR" sz="20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altLang="ko-KR" sz="2000" dirty="0"/>
          </a:p>
          <a:p>
            <a:pPr marL="180000" indent="-180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b="1" dirty="0">
                <a:solidFill>
                  <a:srgbClr val="00B0F0"/>
                </a:solidFill>
              </a:rPr>
              <a:t>항생제 내성균의 생존</a:t>
            </a:r>
            <a:endParaRPr lang="en-US" altLang="ko-KR" sz="2200" b="1" dirty="0">
              <a:solidFill>
                <a:srgbClr val="00B0F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ko-KR" altLang="en-US" sz="2000" dirty="0"/>
              <a:t>항생제 사용에도 생존하여 증식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379E4277-EE85-2D2D-94E3-0F2C5B4502BD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내성균은 어떻게 발생할까요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6195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BD665-1E44-E37D-2ACA-B9B019284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7A0489B-D5D4-559F-DCB0-8A15C9F4AE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65325"/>
            <a:ext cx="7467600" cy="347711"/>
          </a:xfrm>
        </p:spPr>
        <p:txBody>
          <a:bodyPr>
            <a:noAutofit/>
          </a:bodyPr>
          <a:lstStyle/>
          <a:p>
            <a:pPr marL="180000" indent="-180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b="1" dirty="0">
                <a:solidFill>
                  <a:srgbClr val="00B0F0"/>
                </a:solidFill>
              </a:rPr>
              <a:t>항생제 내성균의 증식과 확산</a:t>
            </a:r>
            <a:endParaRPr lang="ko-KR" altLang="en-US" sz="20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ACDB4D89-A669-08BD-EF72-6338E1196E8C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내성균은 어떻게 발생할까요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101A407-05A7-1218-0CBE-7D6DB4D3B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176" y="1366326"/>
            <a:ext cx="2858955" cy="347711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E2A201B-F08C-DE4E-2D1C-8255D50A3AF7}"/>
              </a:ext>
            </a:extLst>
          </p:cNvPr>
          <p:cNvGrpSpPr/>
          <p:nvPr/>
        </p:nvGrpSpPr>
        <p:grpSpPr>
          <a:xfrm>
            <a:off x="1046330" y="1741359"/>
            <a:ext cx="7221371" cy="2729853"/>
            <a:chOff x="1046330" y="1871814"/>
            <a:chExt cx="7221371" cy="2729853"/>
          </a:xfrm>
        </p:grpSpPr>
        <p:sp>
          <p:nvSpPr>
            <p:cNvPr id="6" name="화살표: 오른쪽 5">
              <a:extLst>
                <a:ext uri="{FF2B5EF4-FFF2-40B4-BE49-F238E27FC236}">
                  <a16:creationId xmlns:a16="http://schemas.microsoft.com/office/drawing/2014/main" id="{E46D5013-C351-5BD4-4725-55639117F119}"/>
                </a:ext>
              </a:extLst>
            </p:cNvPr>
            <p:cNvSpPr/>
            <p:nvPr/>
          </p:nvSpPr>
          <p:spPr>
            <a:xfrm>
              <a:off x="4018726" y="2417824"/>
              <a:ext cx="297438" cy="276176"/>
            </a:xfrm>
            <a:prstGeom prst="rightArrow">
              <a:avLst/>
            </a:prstGeom>
            <a:solidFill>
              <a:srgbClr val="EF95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79A6278F-F2C3-132C-556F-3F4F017CE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4857" b="4436"/>
            <a:stretch/>
          </p:blipFill>
          <p:spPr>
            <a:xfrm>
              <a:off x="4672346" y="1919813"/>
              <a:ext cx="2616214" cy="1272198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C8819081-6490-FE84-1E7E-DE269A58D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330" y="1871814"/>
              <a:ext cx="2616214" cy="1368196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AEC08DCF-885D-4B7B-0A3D-70F9ED42D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0971" y="3262777"/>
              <a:ext cx="2766730" cy="1309584"/>
            </a:xfrm>
            <a:prstGeom prst="rect">
              <a:avLst/>
            </a:prstGeom>
          </p:spPr>
        </p:pic>
        <p:sp>
          <p:nvSpPr>
            <p:cNvPr id="7" name="화살표: 오른쪽 6">
              <a:extLst>
                <a:ext uri="{FF2B5EF4-FFF2-40B4-BE49-F238E27FC236}">
                  <a16:creationId xmlns:a16="http://schemas.microsoft.com/office/drawing/2014/main" id="{B773C462-6F48-D2FC-3B3B-525844D140F9}"/>
                </a:ext>
              </a:extLst>
            </p:cNvPr>
            <p:cNvSpPr/>
            <p:nvPr/>
          </p:nvSpPr>
          <p:spPr>
            <a:xfrm>
              <a:off x="1230363" y="3779481"/>
              <a:ext cx="297438" cy="276176"/>
            </a:xfrm>
            <a:prstGeom prst="rightArrow">
              <a:avLst/>
            </a:prstGeom>
            <a:solidFill>
              <a:srgbClr val="EF95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화살표: 오른쪽 7">
              <a:extLst>
                <a:ext uri="{FF2B5EF4-FFF2-40B4-BE49-F238E27FC236}">
                  <a16:creationId xmlns:a16="http://schemas.microsoft.com/office/drawing/2014/main" id="{AEA5EB4B-67AE-49C0-966A-A9BF12DD0CF0}"/>
                </a:ext>
              </a:extLst>
            </p:cNvPr>
            <p:cNvSpPr/>
            <p:nvPr/>
          </p:nvSpPr>
          <p:spPr>
            <a:xfrm>
              <a:off x="4900533" y="3779481"/>
              <a:ext cx="297438" cy="276176"/>
            </a:xfrm>
            <a:prstGeom prst="rightArrow">
              <a:avLst/>
            </a:prstGeom>
            <a:solidFill>
              <a:srgbClr val="EF95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B4AB05D2-2811-5CE6-7159-C304E34ED5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6168"/>
            <a:stretch/>
          </p:blipFill>
          <p:spPr>
            <a:xfrm>
              <a:off x="1830802" y="3233471"/>
              <a:ext cx="2766730" cy="1368196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610CF0D-BB7A-19F9-31D5-EC977DCA7927}"/>
              </a:ext>
            </a:extLst>
          </p:cNvPr>
          <p:cNvSpPr txBox="1"/>
          <p:nvPr/>
        </p:nvSpPr>
        <p:spPr>
          <a:xfrm>
            <a:off x="5419725" y="4808026"/>
            <a:ext cx="28479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질병관리청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7314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56EE9-2E81-78DD-F4DB-BEAB80C04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AE5A26-A1AE-3C4C-A8CF-32BF47CCCD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66825"/>
            <a:ext cx="7467600" cy="3259622"/>
          </a:xfrm>
        </p:spPr>
        <p:txBody>
          <a:bodyPr>
            <a:noAutofit/>
          </a:bodyPr>
          <a:lstStyle/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ko-KR" altLang="en-US" sz="1700" b="1" kern="0" spc="0" dirty="0">
                <a:solidFill>
                  <a:srgbClr val="00B0F0"/>
                </a:solidFill>
                <a:effectLst/>
                <a:latin typeface="+mn-ea"/>
              </a:rPr>
              <a:t>직접적인 전파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: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사람과 사람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동물과 동물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동물과 사람 간 직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․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간접 접촉</a:t>
            </a:r>
            <a:endParaRPr lang="en-US" altLang="ko-KR" sz="17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ko-KR" altLang="en-US" sz="1700" b="1" kern="0" spc="0" dirty="0">
                <a:solidFill>
                  <a:srgbClr val="00B0F0"/>
                </a:solidFill>
                <a:effectLst/>
                <a:latin typeface="+mn-ea"/>
              </a:rPr>
              <a:t>의료기관에서의 전파</a:t>
            </a:r>
            <a:r>
              <a:rPr lang="en-US" altLang="ko-KR" sz="1700" kern="0" spc="0" dirty="0">
                <a:solidFill>
                  <a:srgbClr val="00B0F0"/>
                </a:solidFill>
                <a:effectLst/>
                <a:latin typeface="+mn-ea"/>
              </a:rPr>
              <a:t>: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항생제 내성균을 보유한 사람이나 동물이 의료기관 내에서 다른 환자나 의료진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방문객에게 전파</a:t>
            </a: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ko-KR" altLang="en-US" sz="1700" b="1" kern="0" spc="0" dirty="0">
                <a:solidFill>
                  <a:srgbClr val="00B0F0"/>
                </a:solidFill>
                <a:effectLst/>
                <a:latin typeface="+mn-ea"/>
              </a:rPr>
              <a:t>음식을 통한 전파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: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제대로 처리되지 않은 음식을 통해서 사람이나 동물에게 전파</a:t>
            </a: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ko-KR" altLang="en-US" sz="1700" b="1" kern="0" spc="0" dirty="0">
                <a:solidFill>
                  <a:srgbClr val="00B0F0"/>
                </a:solidFill>
                <a:effectLst/>
                <a:latin typeface="+mn-ea"/>
              </a:rPr>
              <a:t>환경을 통한 전파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: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항생제를 포함한 폐수가 강이나 바다에 버려지면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그곳에 사는 미생물들 사이에서 항생제 내성균이 퍼짐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.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 항생제가 들어간 가축의 배설물이 토양에 퍼지면서 땅에 사는 미생물들에게도 영향을 줌</a:t>
            </a:r>
            <a:endParaRPr lang="en-US" altLang="ko-KR" sz="17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"/>
            </a:pPr>
            <a:r>
              <a:rPr lang="ko-KR" altLang="en-US" sz="1700" b="1" kern="0" spc="0" dirty="0">
                <a:solidFill>
                  <a:srgbClr val="00B0F0"/>
                </a:solidFill>
                <a:effectLst/>
                <a:latin typeface="+mn-ea"/>
              </a:rPr>
              <a:t>국제적인 이동과 전파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: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여행자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이민자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n-ea"/>
              </a:rPr>
              <a:t>또는 국제 동물 거래 등을 통해 다른 나라 지역으로 전파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38929102-B959-DBD7-CF46-C457EB076AF6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내성균은 어떻게 전파될까요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68BF79-53FF-2C35-3D25-323D851A03C3}"/>
              </a:ext>
            </a:extLst>
          </p:cNvPr>
          <p:cNvSpPr txBox="1"/>
          <p:nvPr/>
        </p:nvSpPr>
        <p:spPr>
          <a:xfrm>
            <a:off x="5419725" y="4808026"/>
            <a:ext cx="28479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질병관리청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8337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87BD1-65BC-95A5-86E7-5C12F5874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8BEE251E-A022-0CC9-1CEB-4A2AC7956517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내성균은 어떻게 전파될까요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AE4144-B20F-382E-0F87-92485273E318}"/>
              </a:ext>
            </a:extLst>
          </p:cNvPr>
          <p:cNvSpPr txBox="1"/>
          <p:nvPr/>
        </p:nvSpPr>
        <p:spPr>
          <a:xfrm>
            <a:off x="800101" y="4750876"/>
            <a:ext cx="7467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국립보건연구원 </a:t>
            </a:r>
            <a:r>
              <a:rPr lang="en-US" altLang="ko-KR" sz="1000" dirty="0">
                <a:latin typeface="+mj-lt"/>
              </a:rPr>
              <a:t>One Health </a:t>
            </a:r>
            <a:r>
              <a:rPr lang="ko-KR" altLang="en-US" sz="1000" dirty="0">
                <a:latin typeface="+mj-lt"/>
              </a:rPr>
              <a:t>항생제 </a:t>
            </a:r>
            <a:r>
              <a:rPr lang="ko-KR" altLang="en-US" sz="1000" dirty="0" err="1">
                <a:latin typeface="+mj-lt"/>
              </a:rPr>
              <a:t>내성균</a:t>
            </a:r>
            <a:r>
              <a:rPr lang="ko-KR" altLang="en-US" sz="1000" dirty="0">
                <a:latin typeface="+mj-lt"/>
              </a:rPr>
              <a:t> 포털</a:t>
            </a:r>
            <a:r>
              <a:rPr lang="en-US" altLang="ko-KR" sz="1000" dirty="0">
                <a:latin typeface="+mj-lt"/>
              </a:rPr>
              <a:t>-2</a:t>
            </a:r>
            <a:r>
              <a:rPr lang="ko-KR" altLang="en-US" sz="1000" dirty="0">
                <a:latin typeface="+mj-lt"/>
              </a:rPr>
              <a:t>기 </a:t>
            </a:r>
            <a:r>
              <a:rPr lang="en-US" altLang="ko-KR" sz="1000" dirty="0">
                <a:latin typeface="+mj-lt"/>
              </a:rPr>
              <a:t>One Health </a:t>
            </a:r>
            <a:r>
              <a:rPr lang="ko-KR" altLang="en-US" sz="1000" dirty="0">
                <a:latin typeface="+mj-lt"/>
              </a:rPr>
              <a:t>항생제 </a:t>
            </a:r>
            <a:r>
              <a:rPr lang="ko-KR" altLang="en-US" sz="1000" dirty="0" err="1">
                <a:latin typeface="+mj-lt"/>
              </a:rPr>
              <a:t>내성균</a:t>
            </a:r>
            <a:r>
              <a:rPr lang="ko-KR" altLang="en-US" sz="1000" dirty="0">
                <a:latin typeface="+mj-lt"/>
              </a:rPr>
              <a:t> </a:t>
            </a:r>
            <a:r>
              <a:rPr lang="ko-KR" altLang="en-US" sz="1000" dirty="0" err="1">
                <a:latin typeface="+mj-lt"/>
              </a:rPr>
              <a:t>다부처공동대응사업</a:t>
            </a:r>
            <a:r>
              <a:rPr lang="ko-KR" altLang="en-US" sz="1000" dirty="0">
                <a:latin typeface="+mj-lt"/>
              </a:rPr>
              <a:t> 소개 </a:t>
            </a:r>
            <a:r>
              <a:rPr lang="ko-KR" altLang="en-US" sz="1000" dirty="0" err="1">
                <a:latin typeface="+mj-lt"/>
              </a:rPr>
              <a:t>인포그래픽</a:t>
            </a:r>
            <a:r>
              <a:rPr lang="en-US" altLang="ko-KR" sz="1000" dirty="0">
                <a:latin typeface="+mj-lt"/>
              </a:rPr>
              <a:t>, </a:t>
            </a:r>
            <a:r>
              <a:rPr lang="ko-KR" altLang="en-US" sz="1000" dirty="0">
                <a:latin typeface="+mj-lt"/>
              </a:rPr>
              <a:t>질병관리청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r>
              <a:rPr lang="en-US" altLang="ko-KR" sz="1000" dirty="0">
                <a:latin typeface="+mj-lt"/>
              </a:rPr>
              <a:t>, </a:t>
            </a:r>
            <a:endParaRPr lang="ko-KR" altLang="en-US" sz="1000" dirty="0">
              <a:latin typeface="+mj-lt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A1CD002-E2EB-06BC-785A-8F1BE40AD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100692"/>
            <a:ext cx="5410200" cy="349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82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 4">
            <a:extLst>
              <a:ext uri="{FF2B5EF4-FFF2-40B4-BE49-F238E27FC236}">
                <a16:creationId xmlns:a16="http://schemas.microsoft.com/office/drawing/2014/main" id="{F842C655-CD16-76BA-A43C-10853FCC6BD8}"/>
              </a:ext>
            </a:extLst>
          </p:cNvPr>
          <p:cNvSpPr/>
          <p:nvPr/>
        </p:nvSpPr>
        <p:spPr>
          <a:xfrm>
            <a:off x="3143250" y="1504950"/>
            <a:ext cx="2857500" cy="2857500"/>
          </a:xfrm>
          <a:prstGeom prst="ellipse">
            <a:avLst/>
          </a:prstGeom>
          <a:noFill/>
          <a:ln w="57150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54972839-76A4-468C-6497-5950143FC7C1}"/>
              </a:ext>
            </a:extLst>
          </p:cNvPr>
          <p:cNvSpPr/>
          <p:nvPr/>
        </p:nvSpPr>
        <p:spPr>
          <a:xfrm>
            <a:off x="2981325" y="1343025"/>
            <a:ext cx="3181350" cy="3181350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BE8CDDD-8336-CC77-4034-672ECB229FD3}"/>
              </a:ext>
            </a:extLst>
          </p:cNvPr>
          <p:cNvSpPr/>
          <p:nvPr/>
        </p:nvSpPr>
        <p:spPr>
          <a:xfrm>
            <a:off x="3752850" y="1193125"/>
            <a:ext cx="1638300" cy="7429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/>
              <a:t>감염치료의 어려움 발생</a:t>
            </a:r>
            <a:endParaRPr lang="ko-KR" altLang="en-US" sz="1500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7BA7105-6995-65D1-980E-ECB6927948CF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내성이 왜 위험할까요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CB2AD31-77CA-2357-1C06-0662200144B0}"/>
              </a:ext>
            </a:extLst>
          </p:cNvPr>
          <p:cNvSpPr/>
          <p:nvPr/>
        </p:nvSpPr>
        <p:spPr>
          <a:xfrm>
            <a:off x="2428876" y="3664625"/>
            <a:ext cx="1609724" cy="7429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/>
              <a:t>환경적 영향</a:t>
            </a:r>
            <a:endParaRPr lang="ko-KR" altLang="en-US" sz="15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DF4035C-BF37-59BB-5AF7-6DC5A3C85AAD}"/>
              </a:ext>
            </a:extLst>
          </p:cNvPr>
          <p:cNvSpPr/>
          <p:nvPr/>
        </p:nvSpPr>
        <p:spPr>
          <a:xfrm>
            <a:off x="5105401" y="3664625"/>
            <a:ext cx="1609723" cy="7429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/>
              <a:t>항생제 개발의 어려움</a:t>
            </a:r>
            <a:endParaRPr lang="ko-KR" altLang="en-US" sz="15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F3DB890-6813-D867-DB04-55FCBEFC2F26}"/>
              </a:ext>
            </a:extLst>
          </p:cNvPr>
          <p:cNvSpPr/>
          <p:nvPr/>
        </p:nvSpPr>
        <p:spPr>
          <a:xfrm>
            <a:off x="5705476" y="2218255"/>
            <a:ext cx="1609723" cy="7429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/>
              <a:t>의료체계에 위험</a:t>
            </a:r>
            <a:endParaRPr lang="ko-KR" altLang="en-US" sz="15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05032433-6FC1-6D24-851F-C48E0232FD9B}"/>
              </a:ext>
            </a:extLst>
          </p:cNvPr>
          <p:cNvSpPr/>
          <p:nvPr/>
        </p:nvSpPr>
        <p:spPr>
          <a:xfrm>
            <a:off x="1828801" y="2200275"/>
            <a:ext cx="1609724" cy="7429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b="1" dirty="0"/>
              <a:t>경제적 부담</a:t>
            </a:r>
            <a:endParaRPr lang="ko-KR" altLang="en-US" sz="1500" dirty="0"/>
          </a:p>
        </p:txBody>
      </p:sp>
    </p:spTree>
    <p:extLst>
      <p:ext uri="{BB962C8B-B14F-4D97-AF65-F5344CB8AC3E}">
        <p14:creationId xmlns:p14="http://schemas.microsoft.com/office/powerpoint/2010/main" val="3709720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7F14D-DD29-C605-BB7F-C8F083049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A51DF36-7CC4-D52D-CBF7-F8A75F1D8E8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66825"/>
            <a:ext cx="7467600" cy="3259622"/>
          </a:xfrm>
        </p:spPr>
        <p:txBody>
          <a:bodyPr>
            <a:noAutofit/>
          </a:bodyPr>
          <a:lstStyle/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600" b="1" dirty="0">
                <a:solidFill>
                  <a:srgbClr val="00B0F0"/>
                </a:solidFill>
              </a:rPr>
              <a:t>감염치료의 어려움 발생</a:t>
            </a:r>
            <a:r>
              <a:rPr lang="en-US" altLang="ko-KR" sz="1600" b="1" dirty="0"/>
              <a:t>: </a:t>
            </a:r>
            <a:r>
              <a:rPr lang="ko-KR" altLang="en-US" sz="1600" dirty="0"/>
              <a:t>항생제를 통한 </a:t>
            </a:r>
            <a:r>
              <a:rPr lang="ko-KR" altLang="en-US" sz="1600" dirty="0" err="1"/>
              <a:t>감염증</a:t>
            </a:r>
            <a:r>
              <a:rPr lang="ko-KR" altLang="en-US" sz="1600" dirty="0"/>
              <a:t> 치료가 어려워지고 심할 경우 환자의 생명에 위험이 될 수 있음</a:t>
            </a:r>
            <a:r>
              <a:rPr lang="en-US" altLang="ko-KR" sz="1600" dirty="0"/>
              <a:t>. </a:t>
            </a:r>
            <a:r>
              <a:rPr lang="ko-KR" altLang="en-US" sz="1600" dirty="0"/>
              <a:t>모든 사람에게 위험하나</a:t>
            </a:r>
            <a:r>
              <a:rPr lang="en-US" altLang="ko-KR" sz="1600" dirty="0"/>
              <a:t>,</a:t>
            </a:r>
            <a:r>
              <a:rPr lang="ko-KR" altLang="en-US" sz="1600" dirty="0"/>
              <a:t> 노인</a:t>
            </a:r>
            <a:r>
              <a:rPr lang="en-US" altLang="ko-KR" sz="1600" dirty="0"/>
              <a:t>, </a:t>
            </a:r>
            <a:r>
              <a:rPr lang="ko-KR" altLang="en-US" sz="1600" dirty="0"/>
              <a:t>어린이</a:t>
            </a:r>
            <a:r>
              <a:rPr lang="en-US" altLang="ko-KR" sz="1600" dirty="0"/>
              <a:t>, </a:t>
            </a:r>
            <a:r>
              <a:rPr lang="ko-KR" altLang="en-US" sz="1600" dirty="0"/>
              <a:t>만성질환자 등 면역이 약한 사람은 더 취약함</a:t>
            </a:r>
            <a:r>
              <a:rPr lang="en-US" altLang="ko-KR" sz="1600" dirty="0"/>
              <a:t>. 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600" b="1" dirty="0">
                <a:solidFill>
                  <a:srgbClr val="00B0F0"/>
                </a:solidFill>
              </a:rPr>
              <a:t>의료체계에 위험</a:t>
            </a:r>
            <a:r>
              <a:rPr lang="en-US" altLang="ko-KR" sz="1600" dirty="0"/>
              <a:t>: </a:t>
            </a:r>
            <a:r>
              <a:rPr lang="ko-KR" altLang="en-US" sz="1600" dirty="0"/>
              <a:t>인공 </a:t>
            </a:r>
            <a:r>
              <a:rPr lang="ko-KR" altLang="en-US" sz="1600" dirty="0" err="1"/>
              <a:t>보형물</a:t>
            </a:r>
            <a:r>
              <a:rPr lang="ko-KR" altLang="en-US" sz="1600" dirty="0"/>
              <a:t> 삽입</a:t>
            </a:r>
            <a:r>
              <a:rPr lang="en-US" altLang="ko-KR" sz="1600" dirty="0"/>
              <a:t>, </a:t>
            </a:r>
            <a:r>
              <a:rPr lang="ko-KR" altLang="en-US" sz="1600" dirty="0"/>
              <a:t>장기이식</a:t>
            </a:r>
            <a:r>
              <a:rPr lang="en-US" altLang="ko-KR" sz="1600" dirty="0"/>
              <a:t>, </a:t>
            </a:r>
            <a:r>
              <a:rPr lang="ko-KR" altLang="en-US" sz="1600" dirty="0" err="1"/>
              <a:t>암치료</a:t>
            </a:r>
            <a:r>
              <a:rPr lang="en-US" altLang="ko-KR" sz="1600" dirty="0"/>
              <a:t>, </a:t>
            </a:r>
            <a:r>
              <a:rPr lang="ko-KR" altLang="en-US" sz="1600" dirty="0"/>
              <a:t>수술 등 항생제의 도움을 받고 있는 치료의 효과를 떨어뜨릴 수 있음</a:t>
            </a:r>
            <a:r>
              <a:rPr lang="en-US" altLang="ko-KR" sz="1600" dirty="0"/>
              <a:t>. 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600" b="1" dirty="0">
                <a:solidFill>
                  <a:srgbClr val="00B0F0"/>
                </a:solidFill>
              </a:rPr>
              <a:t>경제적 부담</a:t>
            </a:r>
            <a:r>
              <a:rPr lang="en-US" altLang="ko-KR" sz="1600" dirty="0"/>
              <a:t>: </a:t>
            </a:r>
            <a:r>
              <a:rPr lang="ko-KR" altLang="en-US" sz="1600" dirty="0"/>
              <a:t>항생제 </a:t>
            </a:r>
            <a:r>
              <a:rPr lang="ko-KR" altLang="en-US" sz="1600" dirty="0" err="1"/>
              <a:t>내성균</a:t>
            </a:r>
            <a:r>
              <a:rPr lang="ko-KR" altLang="en-US" sz="1600" dirty="0"/>
              <a:t> 감염 시</a:t>
            </a:r>
            <a:r>
              <a:rPr lang="en-US" altLang="ko-KR" sz="1600" dirty="0"/>
              <a:t>, </a:t>
            </a:r>
            <a:r>
              <a:rPr lang="ko-KR" altLang="en-US" sz="1600" dirty="0"/>
              <a:t>입원기간 연장</a:t>
            </a:r>
            <a:r>
              <a:rPr lang="en-US" altLang="ko-KR" sz="1600" dirty="0"/>
              <a:t>, </a:t>
            </a:r>
            <a:r>
              <a:rPr lang="ko-KR" altLang="en-US" sz="1600" dirty="0"/>
              <a:t>치료비</a:t>
            </a:r>
            <a:r>
              <a:rPr lang="en-US" altLang="ko-KR" sz="1600" dirty="0"/>
              <a:t>, </a:t>
            </a:r>
            <a:r>
              <a:rPr lang="ko-KR" altLang="en-US" sz="1600" dirty="0" err="1"/>
              <a:t>격리비</a:t>
            </a:r>
            <a:r>
              <a:rPr lang="en-US" altLang="ko-KR" sz="1600" dirty="0"/>
              <a:t>, </a:t>
            </a:r>
            <a:r>
              <a:rPr lang="ko-KR" altLang="en-US" sz="1600" dirty="0" err="1"/>
              <a:t>검사비</a:t>
            </a:r>
            <a:r>
              <a:rPr lang="ko-KR" altLang="en-US" sz="1600" dirty="0"/>
              <a:t> 등으로 인한 의료비용이 증가하며 개인과 사회전체에 경제적 부담이 발생</a:t>
            </a:r>
            <a:r>
              <a:rPr lang="en-US" altLang="ko-KR" sz="1600" dirty="0"/>
              <a:t>. 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600" b="1" dirty="0">
                <a:solidFill>
                  <a:srgbClr val="00B0F0"/>
                </a:solidFill>
              </a:rPr>
              <a:t>환경적 영향</a:t>
            </a:r>
            <a:r>
              <a:rPr lang="en-US" altLang="ko-KR" sz="1600" dirty="0"/>
              <a:t>: </a:t>
            </a:r>
            <a:r>
              <a:rPr lang="ko-KR" altLang="en-US" sz="1600" dirty="0"/>
              <a:t>항생제가 농업</a:t>
            </a:r>
            <a:r>
              <a:rPr lang="en-US" altLang="ko-KR" sz="1600" dirty="0"/>
              <a:t>, </a:t>
            </a:r>
            <a:r>
              <a:rPr lang="ko-KR" altLang="en-US" sz="1600" dirty="0"/>
              <a:t>축산업</a:t>
            </a:r>
            <a:r>
              <a:rPr lang="en-US" altLang="ko-KR" sz="1600" dirty="0"/>
              <a:t>, </a:t>
            </a:r>
            <a:r>
              <a:rPr lang="ko-KR" altLang="en-US" sz="1600" dirty="0"/>
              <a:t>양식업 등에서 사용되면 환경으로 유출되어 자연 생태계에 영향을 미쳐</a:t>
            </a:r>
            <a:r>
              <a:rPr lang="en-US" altLang="ko-KR" sz="1600" dirty="0"/>
              <a:t>, </a:t>
            </a:r>
            <a:r>
              <a:rPr lang="ko-KR" altLang="en-US" sz="1600" dirty="0"/>
              <a:t>생태계의 균형을 해칠 수 있음</a:t>
            </a:r>
            <a:r>
              <a:rPr lang="en-US" altLang="ko-KR" sz="1600" dirty="0"/>
              <a:t>. 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1600" b="1" dirty="0">
                <a:solidFill>
                  <a:srgbClr val="00B0F0"/>
                </a:solidFill>
              </a:rPr>
              <a:t>항생제 개발의 어려움</a:t>
            </a:r>
            <a:r>
              <a:rPr lang="en-US" altLang="ko-KR" sz="1600" dirty="0"/>
              <a:t>: </a:t>
            </a:r>
            <a:r>
              <a:rPr lang="ko-KR" altLang="en-US" sz="1600" dirty="0"/>
              <a:t>항생제 내성은 항생제 개발보다 빠른 속도로 진화함</a:t>
            </a:r>
            <a:r>
              <a:rPr lang="en-US" altLang="ko-KR" sz="1600" dirty="0"/>
              <a:t>. </a:t>
            </a:r>
            <a:r>
              <a:rPr lang="ko-KR" altLang="en-US" sz="1600" dirty="0"/>
              <a:t>새로운 항생제 개발이 어려워지면</a:t>
            </a:r>
            <a:r>
              <a:rPr lang="en-US" altLang="ko-KR" sz="1600" dirty="0"/>
              <a:t>, </a:t>
            </a:r>
            <a:r>
              <a:rPr lang="ko-KR" altLang="en-US" sz="1600" dirty="0"/>
              <a:t>항생제 내성균에 대한 치료 또한 어려워질 수 있음</a:t>
            </a:r>
            <a:r>
              <a:rPr lang="en-US" altLang="ko-KR" sz="1600" dirty="0"/>
              <a:t>. </a:t>
            </a:r>
            <a:endParaRPr lang="ko-KR" altLang="en-US" sz="16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FA22E3B1-EF34-DF95-7E24-3DD37F9695A9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내성이 왜 위험할까요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A69F58-6C75-FBAA-A11B-A061519DED81}"/>
              </a:ext>
            </a:extLst>
          </p:cNvPr>
          <p:cNvSpPr txBox="1"/>
          <p:nvPr/>
        </p:nvSpPr>
        <p:spPr>
          <a:xfrm>
            <a:off x="5419725" y="4808026"/>
            <a:ext cx="28479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질병관리청 항생제 내성 </a:t>
            </a:r>
            <a:r>
              <a:rPr lang="ko-KR" altLang="en-US" sz="1000" dirty="0" err="1">
                <a:latin typeface="+mj-lt"/>
              </a:rPr>
              <a:t>팩트시트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4511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34FD3FE0-CB6C-9AC2-6063-5845775E8044}"/>
              </a:ext>
            </a:extLst>
          </p:cNvPr>
          <p:cNvSpPr txBox="1">
            <a:spLocks/>
          </p:cNvSpPr>
          <p:nvPr/>
        </p:nvSpPr>
        <p:spPr>
          <a:xfrm>
            <a:off x="838200" y="1332000"/>
            <a:ext cx="7467600" cy="3346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ko-KR" sz="2000" b="1" dirty="0"/>
              <a:t>A. </a:t>
            </a:r>
            <a:r>
              <a:rPr lang="ko-KR" altLang="en-US" sz="2000" b="1" dirty="0"/>
              <a:t>정의</a:t>
            </a:r>
            <a:endParaRPr lang="en-US" altLang="ko-KR" sz="2000" b="1" dirty="0"/>
          </a:p>
          <a:p>
            <a:pPr marR="0" algn="just" fontAlgn="base" latinLnBrk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One Health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는 사람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동물 및 생태계의 건강을 지속 가능하고 균형 있게 조절하며 최적화하는 것을 목표로 하는 통합적이고 통일된 접근 방식</a:t>
            </a:r>
          </a:p>
          <a:p>
            <a:pPr marR="0" algn="just" fontAlgn="base" latinLnBrk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인간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가축 및 야생 동물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식물 및 더 넓은 환경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(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생태계 포함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)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의 건강이 밀접하게 연결되어 있고 상호 의존적임을 인식함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16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사회의 다양한 계층에서 여러 부문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학문 및 커뮤니티를 동원하여 함께 일하여 웰빙을 촉진하고 건강과 생태계에 대한 위협에 대처하는 동시에 깨끗한 물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에너지 및 공기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안전하고 영양가 있는 음식에 대한 공동의 필요성을 해결하고 기후 변화에 대한 조치를 취하고 지속 가능한 개발에 기여함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16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6A20B6F5-3807-04DD-723C-C1F49E25A1F5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더 알아보기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원 헬스</a:t>
            </a:r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(One health)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란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77A02A-2ABC-2E70-0FD0-85A37AF358BE}"/>
              </a:ext>
            </a:extLst>
          </p:cNvPr>
          <p:cNvSpPr txBox="1"/>
          <p:nvPr/>
        </p:nvSpPr>
        <p:spPr>
          <a:xfrm>
            <a:off x="2543175" y="4808026"/>
            <a:ext cx="57245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https://www.who.int/publications/m/item/one-health-definitions-and-principles</a:t>
            </a:r>
            <a:endParaRPr lang="ko-KR" altLang="en-US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0900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AFEED-7145-EB4B-EB66-EAA93D651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2C88335F-C3E3-614F-7EF7-83D79DB29AD7}"/>
              </a:ext>
            </a:extLst>
          </p:cNvPr>
          <p:cNvSpPr txBox="1">
            <a:spLocks/>
          </p:cNvSpPr>
          <p:nvPr/>
        </p:nvSpPr>
        <p:spPr>
          <a:xfrm>
            <a:off x="838200" y="1332000"/>
            <a:ext cx="3619500" cy="3346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4000" indent="-3240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ko-KR" sz="2000" b="1" dirty="0"/>
              <a:t>B. </a:t>
            </a:r>
            <a:r>
              <a:rPr lang="ko-KR" altLang="en-US" sz="2000" b="1" dirty="0"/>
              <a:t>항생제 내성 예방을 위한 원 헬스 접근 예시</a:t>
            </a:r>
            <a:endParaRPr lang="en-US" altLang="ko-KR" sz="2000" b="1" dirty="0"/>
          </a:p>
          <a:p>
            <a:pPr marL="0" marR="0" indent="0" algn="just" fontAlgn="base" latinLnBrk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One Health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항생제 </a:t>
            </a:r>
            <a:r>
              <a:rPr lang="ko-KR" altLang="en-US" sz="1600" kern="0" spc="0" dirty="0" err="1">
                <a:solidFill>
                  <a:srgbClr val="000000"/>
                </a:solidFill>
                <a:effectLst/>
                <a:latin typeface="+mn-ea"/>
              </a:rPr>
              <a:t>내성균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ko-KR" altLang="en-US" sz="1600" kern="0" spc="0" dirty="0" err="1">
                <a:solidFill>
                  <a:srgbClr val="000000"/>
                </a:solidFill>
                <a:effectLst/>
                <a:latin typeface="+mn-ea"/>
              </a:rPr>
              <a:t>다부처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 공동대응사업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: 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항생제 내성에 대한 선제적 대응 및 예방을 통해 국민을 항생제 내성으로부터 안전하게 보호하고자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, ‘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국내 항생제 </a:t>
            </a:r>
            <a:r>
              <a:rPr lang="ko-KR" altLang="en-US" sz="1600" kern="0" spc="0" dirty="0" err="1">
                <a:solidFill>
                  <a:srgbClr val="000000"/>
                </a:solidFill>
                <a:effectLst/>
                <a:latin typeface="+mn-ea"/>
              </a:rPr>
              <a:t>내성균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 국가 관리대책 확립을 위한 사람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동물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환경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-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식품 간 내성기전 및 전파규명 </a:t>
            </a:r>
            <a:r>
              <a:rPr lang="ko-KR" altLang="en-US" sz="1600" kern="0" spc="0" dirty="0" err="1">
                <a:solidFill>
                  <a:srgbClr val="000000"/>
                </a:solidFill>
                <a:effectLst/>
                <a:latin typeface="+mn-ea"/>
              </a:rPr>
              <a:t>연구개발’을</a:t>
            </a:r>
            <a:r>
              <a:rPr lang="ko-KR" altLang="en-US" sz="1600" kern="0" spc="0" dirty="0">
                <a:solidFill>
                  <a:srgbClr val="000000"/>
                </a:solidFill>
                <a:effectLst/>
                <a:latin typeface="+mn-ea"/>
              </a:rPr>
              <a:t> 목표로 추진되었음</a:t>
            </a:r>
            <a:r>
              <a:rPr lang="en-US" altLang="ko-KR" sz="1600" kern="0" spc="0" dirty="0">
                <a:solidFill>
                  <a:srgbClr val="000000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B61B9096-EE0B-47B9-EB48-05C3BFABF421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더 알아보기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원 헬스</a:t>
            </a:r>
            <a:r>
              <a:rPr lang="en-US" altLang="ko-KR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(One health)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란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5EDA35-21B2-A8CA-0E5E-18D2A91043EF}"/>
              </a:ext>
            </a:extLst>
          </p:cNvPr>
          <p:cNvSpPr txBox="1"/>
          <p:nvPr/>
        </p:nvSpPr>
        <p:spPr>
          <a:xfrm>
            <a:off x="2543175" y="4808026"/>
            <a:ext cx="57245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https://www.nih.go.kr/nohas/aboutOH/ministerialAbout.do</a:t>
            </a:r>
            <a:endParaRPr lang="ko-KR" altLang="en-US" sz="1000" dirty="0">
              <a:latin typeface="+mj-lt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2FE2885-A088-A0C5-587D-059325421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686" y="1056703"/>
            <a:ext cx="3742114" cy="362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0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10184E-71BB-55E5-D995-F302E366043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44580"/>
            <a:ext cx="7467600" cy="652700"/>
          </a:xfrm>
        </p:spPr>
        <p:txBody>
          <a:bodyPr>
            <a:noAutofit/>
          </a:bodyPr>
          <a:lstStyle/>
          <a:p>
            <a:r>
              <a:rPr lang="ko-KR" altLang="en-US" sz="3000" dirty="0">
                <a:solidFill>
                  <a:srgbClr val="0070C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학습목표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58333DCD-3E26-18EC-5199-DE56C4CE8508}"/>
              </a:ext>
            </a:extLst>
          </p:cNvPr>
          <p:cNvSpPr/>
          <p:nvPr/>
        </p:nvSpPr>
        <p:spPr>
          <a:xfrm>
            <a:off x="1469828" y="1808384"/>
            <a:ext cx="595192" cy="59519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B8DD24-EB39-35C1-02F0-2CF2B24463BD}"/>
              </a:ext>
            </a:extLst>
          </p:cNvPr>
          <p:cNvSpPr txBox="1"/>
          <p:nvPr/>
        </p:nvSpPr>
        <p:spPr>
          <a:xfrm>
            <a:off x="2202180" y="1741008"/>
            <a:ext cx="5356860" cy="729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base" latinLnBrk="0">
              <a:lnSpc>
                <a:spcPct val="108000"/>
              </a:lnSpc>
              <a:buNone/>
            </a:pP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항생제와 항생제 </a:t>
            </a:r>
            <a:r>
              <a:rPr lang="ko-KR" altLang="en-US" sz="2000" kern="0" spc="-100">
                <a:solidFill>
                  <a:srgbClr val="000000"/>
                </a:solidFill>
                <a:effectLst/>
                <a:latin typeface="+mn-ea"/>
              </a:rPr>
              <a:t>내성의 개념</a:t>
            </a:r>
            <a:r>
              <a:rPr lang="ko-KR" altLang="en-US" sz="2000" kern="0" spc="-100">
                <a:solidFill>
                  <a:srgbClr val="000000"/>
                </a:solidFill>
                <a:latin typeface="+mn-ea"/>
              </a:rPr>
              <a:t>과 위험성을</a:t>
            </a:r>
            <a:r>
              <a:rPr lang="ko-KR" altLang="en-US" sz="2000" kern="0" spc="-10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설명할 수 있다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. </a:t>
            </a:r>
            <a:endParaRPr lang="ko-KR" altLang="en-US" sz="2000" kern="0" spc="-10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83A4544B-19A4-1A2F-E241-52119F792AAD}"/>
              </a:ext>
            </a:extLst>
          </p:cNvPr>
          <p:cNvSpPr/>
          <p:nvPr/>
        </p:nvSpPr>
        <p:spPr>
          <a:xfrm>
            <a:off x="1469828" y="3007265"/>
            <a:ext cx="595192" cy="59519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35758-46CB-907D-D70A-2FAF03EC9816}"/>
              </a:ext>
            </a:extLst>
          </p:cNvPr>
          <p:cNvSpPr txBox="1"/>
          <p:nvPr/>
        </p:nvSpPr>
        <p:spPr>
          <a:xfrm>
            <a:off x="2202180" y="2939890"/>
            <a:ext cx="5356860" cy="729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base" latinLnBrk="0">
              <a:lnSpc>
                <a:spcPct val="108000"/>
              </a:lnSpc>
              <a:buNone/>
            </a:pP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항생제 내성의 예방법을 제시하고 실천할 수 있다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2000" kern="0" spc="-100" dirty="0">
              <a:solidFill>
                <a:srgbClr val="00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889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93C2A-EC0E-B8A9-0415-7021BDE86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E39C4E65-B343-026B-0488-1FB63B7A7E9B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올바른 항생제 사용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,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왜 중요할까요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0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56FE2A-9A79-D7BE-9125-A92ECEF981B9}"/>
              </a:ext>
            </a:extLst>
          </p:cNvPr>
          <p:cNvSpPr txBox="1"/>
          <p:nvPr/>
        </p:nvSpPr>
        <p:spPr>
          <a:xfrm>
            <a:off x="676275" y="4808026"/>
            <a:ext cx="75914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>
                <a:latin typeface="+mj-lt"/>
              </a:rPr>
              <a:t>출처</a:t>
            </a:r>
            <a:r>
              <a:rPr lang="en-US" altLang="ko-KR" sz="1000" dirty="0">
                <a:latin typeface="+mj-lt"/>
              </a:rPr>
              <a:t>: </a:t>
            </a:r>
            <a:r>
              <a:rPr lang="ko-KR" altLang="en-US" sz="1000" dirty="0">
                <a:latin typeface="+mj-lt"/>
              </a:rPr>
              <a:t>화면해설 대한민국정부 ‘올바른 항생제 사용</a:t>
            </a:r>
            <a:r>
              <a:rPr lang="en-US" altLang="ko-KR" sz="1000" dirty="0">
                <a:latin typeface="+mj-lt"/>
              </a:rPr>
              <a:t>, </a:t>
            </a:r>
            <a:r>
              <a:rPr lang="ko-KR" altLang="en-US" sz="1000" dirty="0">
                <a:latin typeface="+mj-lt"/>
              </a:rPr>
              <a:t>왜 중요할까요</a:t>
            </a:r>
            <a:r>
              <a:rPr lang="en-US" altLang="ko-KR" sz="1000" dirty="0">
                <a:latin typeface="+mj-lt"/>
              </a:rPr>
              <a:t>?’ https://youtu.be/kOdR9J51O9g</a:t>
            </a:r>
            <a:endParaRPr lang="ko-KR" altLang="en-US" sz="1000" dirty="0">
              <a:latin typeface="+mj-lt"/>
            </a:endParaRPr>
          </a:p>
        </p:txBody>
      </p:sp>
      <p:pic>
        <p:nvPicPr>
          <p:cNvPr id="5" name="내용 개체 틀 4">
            <a:hlinkClick r:id="rId2"/>
            <a:extLst>
              <a:ext uri="{FF2B5EF4-FFF2-40B4-BE49-F238E27FC236}">
                <a16:creationId xmlns:a16="http://schemas.microsoft.com/office/drawing/2014/main" id="{DFC0F05A-92EC-540F-F96E-BAF7A85F3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137" y="1249681"/>
            <a:ext cx="6235701" cy="322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99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2D093-633D-8D37-9FF6-4352FD5E7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4F2908-51CE-7C47-9990-254A255A096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86839"/>
            <a:ext cx="7467600" cy="118491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/>
              <a:t>활동지에 있는 질문에 대한 답을 생각해보고</a:t>
            </a:r>
            <a:r>
              <a:rPr lang="en-US" altLang="ko-KR" sz="2000" dirty="0"/>
              <a:t>, </a:t>
            </a:r>
            <a:r>
              <a:rPr lang="ko-KR" altLang="en-US" sz="2000" dirty="0"/>
              <a:t>항생제 내성을 예방하기 위해 개인</a:t>
            </a:r>
            <a:r>
              <a:rPr lang="en-US" altLang="ko-KR" sz="2000" dirty="0"/>
              <a:t>, </a:t>
            </a:r>
            <a:r>
              <a:rPr lang="ko-KR" altLang="en-US" sz="2000" dirty="0"/>
              <a:t>사회</a:t>
            </a:r>
            <a:r>
              <a:rPr lang="en-US" altLang="ko-KR" sz="2000" dirty="0"/>
              <a:t>, </a:t>
            </a:r>
            <a:r>
              <a:rPr lang="ko-KR" altLang="en-US" sz="2000" dirty="0"/>
              <a:t>국가</a:t>
            </a:r>
            <a:r>
              <a:rPr lang="en-US" altLang="ko-KR" sz="2000" dirty="0"/>
              <a:t>, </a:t>
            </a:r>
            <a:r>
              <a:rPr lang="ko-KR" altLang="en-US" sz="2000" dirty="0"/>
              <a:t>세계적으로 할 수 있는 것이 무엇인지 활동지에 작성해보자</a:t>
            </a:r>
            <a:r>
              <a:rPr lang="en-US" altLang="ko-KR" sz="2000" dirty="0"/>
              <a:t>. </a:t>
            </a:r>
            <a:endParaRPr lang="ko-KR" altLang="en-US" sz="20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45180CD6-EB15-1E5A-F652-93CEC0D1A09A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예방방법 모색하기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CDB38BD-B9F4-0E6C-94A7-17533BCC59AD}"/>
              </a:ext>
            </a:extLst>
          </p:cNvPr>
          <p:cNvGrpSpPr/>
          <p:nvPr/>
        </p:nvGrpSpPr>
        <p:grpSpPr>
          <a:xfrm>
            <a:off x="942974" y="2676524"/>
            <a:ext cx="1704975" cy="1704975"/>
            <a:chOff x="933450" y="2943225"/>
            <a:chExt cx="1704975" cy="1428750"/>
          </a:xfrm>
        </p:grpSpPr>
        <p:sp>
          <p:nvSpPr>
            <p:cNvPr id="5" name="사각형: 둥근 위쪽 모서리 4">
              <a:extLst>
                <a:ext uri="{FF2B5EF4-FFF2-40B4-BE49-F238E27FC236}">
                  <a16:creationId xmlns:a16="http://schemas.microsoft.com/office/drawing/2014/main" id="{64CE63FB-AE2A-F4FF-C22A-7DB7509EEBE3}"/>
                </a:ext>
              </a:extLst>
            </p:cNvPr>
            <p:cNvSpPr/>
            <p:nvPr/>
          </p:nvSpPr>
          <p:spPr>
            <a:xfrm>
              <a:off x="933450" y="2943225"/>
              <a:ext cx="1704975" cy="381000"/>
            </a:xfrm>
            <a:prstGeom prst="round2Same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개인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2E13686-789F-7B96-5260-3608ECF476D4}"/>
                </a:ext>
              </a:extLst>
            </p:cNvPr>
            <p:cNvSpPr/>
            <p:nvPr/>
          </p:nvSpPr>
          <p:spPr>
            <a:xfrm>
              <a:off x="942974" y="3324225"/>
              <a:ext cx="1685926" cy="10477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61D32D9-E9AC-F455-14BF-EB74252127FF}"/>
              </a:ext>
            </a:extLst>
          </p:cNvPr>
          <p:cNvGrpSpPr/>
          <p:nvPr/>
        </p:nvGrpSpPr>
        <p:grpSpPr>
          <a:xfrm>
            <a:off x="2797174" y="2676524"/>
            <a:ext cx="1704975" cy="1704975"/>
            <a:chOff x="2633663" y="2943225"/>
            <a:chExt cx="1704975" cy="1428750"/>
          </a:xfrm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0BA0A06E-C148-DFC7-CA27-6F3454EF46A3}"/>
                </a:ext>
              </a:extLst>
            </p:cNvPr>
            <p:cNvSpPr/>
            <p:nvPr/>
          </p:nvSpPr>
          <p:spPr>
            <a:xfrm>
              <a:off x="2633663" y="2943225"/>
              <a:ext cx="1704975" cy="381000"/>
            </a:xfrm>
            <a:prstGeom prst="round2Same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지역사회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1F41F24-C6BB-AA05-53A7-72243F0966AD}"/>
                </a:ext>
              </a:extLst>
            </p:cNvPr>
            <p:cNvSpPr/>
            <p:nvPr/>
          </p:nvSpPr>
          <p:spPr>
            <a:xfrm>
              <a:off x="2643187" y="3324225"/>
              <a:ext cx="1685926" cy="10477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290DBF7-2190-429B-9CAB-DCC768A4E2DF}"/>
              </a:ext>
            </a:extLst>
          </p:cNvPr>
          <p:cNvGrpSpPr/>
          <p:nvPr/>
        </p:nvGrpSpPr>
        <p:grpSpPr>
          <a:xfrm>
            <a:off x="4651374" y="2676524"/>
            <a:ext cx="1704975" cy="1704975"/>
            <a:chOff x="4329114" y="2943225"/>
            <a:chExt cx="1704975" cy="1428750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id="{463E16E6-8CEC-4ADE-6E81-B0FCA2DF3AD9}"/>
                </a:ext>
              </a:extLst>
            </p:cNvPr>
            <p:cNvSpPr/>
            <p:nvPr/>
          </p:nvSpPr>
          <p:spPr>
            <a:xfrm>
              <a:off x="4329114" y="2943225"/>
              <a:ext cx="1704975" cy="381000"/>
            </a:xfrm>
            <a:prstGeom prst="round2Same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국가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643A957-DD1F-A5EE-51DA-FF5002667703}"/>
                </a:ext>
              </a:extLst>
            </p:cNvPr>
            <p:cNvSpPr/>
            <p:nvPr/>
          </p:nvSpPr>
          <p:spPr>
            <a:xfrm>
              <a:off x="4338638" y="3324225"/>
              <a:ext cx="1685926" cy="10477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1DC748-BAC3-D72F-F764-29570364CFE8}"/>
              </a:ext>
            </a:extLst>
          </p:cNvPr>
          <p:cNvGrpSpPr/>
          <p:nvPr/>
        </p:nvGrpSpPr>
        <p:grpSpPr>
          <a:xfrm>
            <a:off x="6505574" y="2676524"/>
            <a:ext cx="1704975" cy="1704975"/>
            <a:chOff x="6048375" y="2943225"/>
            <a:chExt cx="1704975" cy="1428750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id="{90CDABFD-EC38-15DC-147A-503B0AC31D45}"/>
                </a:ext>
              </a:extLst>
            </p:cNvPr>
            <p:cNvSpPr/>
            <p:nvPr/>
          </p:nvSpPr>
          <p:spPr>
            <a:xfrm>
              <a:off x="6048375" y="2943225"/>
              <a:ext cx="1704975" cy="381000"/>
            </a:xfrm>
            <a:prstGeom prst="round2Same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세계</a:t>
              </a: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F24B3F7A-311B-7356-14CA-CA3C7AE69912}"/>
                </a:ext>
              </a:extLst>
            </p:cNvPr>
            <p:cNvSpPr/>
            <p:nvPr/>
          </p:nvSpPr>
          <p:spPr>
            <a:xfrm>
              <a:off x="6057899" y="3324225"/>
              <a:ext cx="1685926" cy="10477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94659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D900-5662-0899-1CA7-A5A97B25C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41EFB2-1AAB-88AE-763B-D2C74F6DB7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86839"/>
            <a:ext cx="7467600" cy="118491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/>
              <a:t>항생제 내성을 예방하고</a:t>
            </a:r>
            <a:r>
              <a:rPr lang="en-US" altLang="ko-KR" sz="2000" dirty="0"/>
              <a:t>, </a:t>
            </a:r>
            <a:r>
              <a:rPr lang="ko-KR" altLang="en-US" sz="2000" dirty="0"/>
              <a:t>항생제를 안전하게 사용할 수 있는 방법을 온라인으로 전세계에 알리는 홍보 캠페인을 계획해보자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40DC04ED-2AA7-1E2C-BF43-7E7C3AEEDFBB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3]</a:t>
            </a:r>
            <a:r>
              <a:rPr lang="en-US" altLang="ko-KR" sz="30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24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안전한 항생제 사용의 생활화를 위한 홍보하기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27BDAD4-42E1-B6E2-736D-78A957CB8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3609"/>
              </p:ext>
            </p:extLst>
          </p:nvPr>
        </p:nvGraphicFramePr>
        <p:xfrm>
          <a:off x="914399" y="2209800"/>
          <a:ext cx="7267576" cy="2260600"/>
        </p:xfrm>
        <a:graphic>
          <a:graphicData uri="http://schemas.openxmlformats.org/drawingml/2006/table">
            <a:tbl>
              <a:tblPr firstCol="1" bandRow="1">
                <a:tableStyleId>{17292A2E-F333-43FB-9621-5CBBE7FDCDCB}</a:tableStyleId>
              </a:tblPr>
              <a:tblGrid>
                <a:gridCol w="1390651">
                  <a:extLst>
                    <a:ext uri="{9D8B030D-6E8A-4147-A177-3AD203B41FA5}">
                      <a16:colId xmlns:a16="http://schemas.microsoft.com/office/drawing/2014/main" val="3920071647"/>
                    </a:ext>
                  </a:extLst>
                </a:gridCol>
                <a:gridCol w="5876925">
                  <a:extLst>
                    <a:ext uri="{9D8B030D-6E8A-4147-A177-3AD203B41FA5}">
                      <a16:colId xmlns:a16="http://schemas.microsoft.com/office/drawing/2014/main" val="655922587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대상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예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어린이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같은 나이의 학생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일반 시민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97030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방법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예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포스터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카드뉴스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해시태그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동영상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음악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36986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내용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예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항생제의 개념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항생제 사용법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 err="1"/>
                        <a:t>보관법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 err="1"/>
                        <a:t>폐기법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항생제 내성과 그 위험성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98367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게시 장소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예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유투브</a:t>
                      </a:r>
                      <a:r>
                        <a:rPr lang="en-US" altLang="ko-KR" sz="1200" dirty="0"/>
                        <a:t>, </a:t>
                      </a:r>
                      <a:r>
                        <a:rPr lang="ko-KR" altLang="en-US" sz="1200" dirty="0"/>
                        <a:t>블로그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78302"/>
                  </a:ext>
                </a:extLst>
              </a:tr>
              <a:tr h="4521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자료제작 방법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예</a:t>
                      </a:r>
                      <a:r>
                        <a:rPr lang="en-US" altLang="ko-KR" sz="1200" dirty="0"/>
                        <a:t>&gt; AI</a:t>
                      </a:r>
                      <a:r>
                        <a:rPr lang="ko-KR" altLang="en-US" sz="1200" dirty="0"/>
                        <a:t>도구 활용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75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124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B844F-B549-155E-5A9D-F209691FE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BE9EE81-C5CD-EE94-6902-8399347072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86840"/>
            <a:ext cx="7467600" cy="813436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/>
              <a:t>활동지에 항생제 내성과 관련하여 자기평가를 하며</a:t>
            </a:r>
            <a:r>
              <a:rPr lang="en-US" altLang="ko-KR" sz="2000" dirty="0"/>
              <a:t>, </a:t>
            </a:r>
            <a:r>
              <a:rPr lang="ko-KR" altLang="en-US" sz="2000" dirty="0"/>
              <a:t>학습 내용을 떠올리고 항생제 예방을 위한 개인적 실천 계획도 세워보자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B3F77BF9-BD73-32E3-52C2-BA0458564A4D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마무리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29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배운 것을 정리하고 자기 평가하기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98B787D-0D1A-11E0-2525-2ADA648E0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79968"/>
              </p:ext>
            </p:extLst>
          </p:nvPr>
        </p:nvGraphicFramePr>
        <p:xfrm>
          <a:off x="914399" y="2315211"/>
          <a:ext cx="7267576" cy="2161540"/>
        </p:xfrm>
        <a:graphic>
          <a:graphicData uri="http://schemas.openxmlformats.org/drawingml/2006/table">
            <a:tbl>
              <a:tblPr firstCol="1" bandRow="1">
                <a:tableStyleId>{17292A2E-F333-43FB-9621-5CBBE7FDCDCB}</a:tableStyleId>
              </a:tblPr>
              <a:tblGrid>
                <a:gridCol w="2114551">
                  <a:extLst>
                    <a:ext uri="{9D8B030D-6E8A-4147-A177-3AD203B41FA5}">
                      <a16:colId xmlns:a16="http://schemas.microsoft.com/office/drawing/2014/main" val="3920071647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55922587"/>
                    </a:ext>
                  </a:extLst>
                </a:gridCol>
              </a:tblGrid>
              <a:tr h="432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기억에 남는 내용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97030"/>
                  </a:ext>
                </a:extLst>
              </a:tr>
              <a:tr h="432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새롭게 알게 된 것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36986"/>
                  </a:ext>
                </a:extLst>
              </a:tr>
              <a:tr h="432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수업 전과 변화된 것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98367"/>
                  </a:ext>
                </a:extLst>
              </a:tr>
              <a:tr h="432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더 알고 싶은 것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78302"/>
                  </a:ext>
                </a:extLst>
              </a:tr>
              <a:tr h="4323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개인적 </a:t>
                      </a:r>
                      <a:r>
                        <a:rPr lang="ko-KR" altLang="en-US" dirty="0" err="1"/>
                        <a:t>실천계힉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759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31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1F50D-8198-937F-5D97-A55FE93F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41B9E531-7B4C-4629-CD01-E9716702898E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목차</a:t>
            </a: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7EE4D81F-E74C-A13F-DA9D-998E6B5A4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271" y="1537851"/>
            <a:ext cx="607638" cy="434028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5EA8B1A8-E80B-C9CD-5C1B-4ACA011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22" y="1463811"/>
            <a:ext cx="495302" cy="582108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280F315F-8220-D586-9FEC-7DF57DBB3A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045" y="1512321"/>
            <a:ext cx="525938" cy="48508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44C523CA-686C-F850-D944-00FCE5BC3313}"/>
              </a:ext>
            </a:extLst>
          </p:cNvPr>
          <p:cNvSpPr txBox="1"/>
          <p:nvPr/>
        </p:nvSpPr>
        <p:spPr>
          <a:xfrm>
            <a:off x="828674" y="2229433"/>
            <a:ext cx="217170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800" b="1" dirty="0">
                <a:solidFill>
                  <a:srgbClr val="00B0F0"/>
                </a:solidFill>
                <a:latin typeface="+mj-lt"/>
              </a:rPr>
              <a:t>도입</a:t>
            </a:r>
            <a:endParaRPr lang="en-US" altLang="ko-KR" sz="1800" b="1" dirty="0">
              <a:solidFill>
                <a:srgbClr val="00B0F0"/>
              </a:solidFill>
              <a:latin typeface="+mj-lt"/>
            </a:endParaRPr>
          </a:p>
          <a:p>
            <a:pPr algn="ctr"/>
            <a:r>
              <a:rPr lang="ko-KR" altLang="en-US" dirty="0">
                <a:latin typeface="+mj-lt"/>
              </a:rPr>
              <a:t>항생제와 관련된 경험 떠올려보기</a:t>
            </a:r>
            <a:endParaRPr lang="en-US" altLang="ko-KR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59B9A29-AA32-3332-E789-400D39C0DF24}"/>
              </a:ext>
            </a:extLst>
          </p:cNvPr>
          <p:cNvSpPr txBox="1"/>
          <p:nvPr/>
        </p:nvSpPr>
        <p:spPr>
          <a:xfrm>
            <a:off x="3486148" y="2229433"/>
            <a:ext cx="217170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800" b="1" dirty="0">
                <a:solidFill>
                  <a:srgbClr val="00B0F0"/>
                </a:solidFill>
                <a:latin typeface="+mj-lt"/>
              </a:rPr>
              <a:t>전개</a:t>
            </a:r>
            <a:endParaRPr lang="en-US" altLang="ko-KR" sz="1800" b="1" dirty="0">
              <a:solidFill>
                <a:srgbClr val="00B0F0"/>
              </a:solidFill>
              <a:latin typeface="+mj-lt"/>
            </a:endParaRPr>
          </a:p>
          <a:p>
            <a:pPr marL="108000" indent="-108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lt"/>
              </a:rPr>
              <a:t>항생제 내성에 대해 알아보기</a:t>
            </a:r>
          </a:p>
          <a:p>
            <a:pPr marL="108000" indent="-108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lt"/>
              </a:rPr>
              <a:t>항생제 내성 예방방법 모색하기</a:t>
            </a:r>
          </a:p>
          <a:p>
            <a:pPr marL="108000" indent="-108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lt"/>
              </a:rPr>
              <a:t>안전한 항생제의 사용을 생활화를 위한 홍보하기</a:t>
            </a:r>
            <a:endParaRPr lang="en-US" altLang="ko-KR" sz="1600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F280C0-EABA-6860-C8EE-E552D3BF9DBF}"/>
              </a:ext>
            </a:extLst>
          </p:cNvPr>
          <p:cNvSpPr txBox="1"/>
          <p:nvPr/>
        </p:nvSpPr>
        <p:spPr>
          <a:xfrm>
            <a:off x="6143622" y="2229433"/>
            <a:ext cx="21717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ko-KR" altLang="en-US" sz="1800" b="1" dirty="0">
                <a:solidFill>
                  <a:srgbClr val="00B0F0"/>
                </a:solidFill>
                <a:latin typeface="+mj-lt"/>
              </a:rPr>
              <a:t>마무리</a:t>
            </a:r>
            <a:endParaRPr lang="en-US" altLang="ko-KR" sz="1800" b="1" dirty="0">
              <a:solidFill>
                <a:srgbClr val="00B0F0"/>
              </a:solidFill>
              <a:latin typeface="+mj-lt"/>
            </a:endParaRPr>
          </a:p>
          <a:p>
            <a:pPr algn="ctr"/>
            <a:r>
              <a:rPr lang="ko-KR" altLang="en-US" sz="1800" dirty="0">
                <a:latin typeface="+mj-lt"/>
              </a:rPr>
              <a:t>배운 것을 정리하고 자기 평가하기</a:t>
            </a:r>
          </a:p>
        </p:txBody>
      </p:sp>
    </p:spTree>
    <p:extLst>
      <p:ext uri="{BB962C8B-B14F-4D97-AF65-F5344CB8AC3E}">
        <p14:creationId xmlns:p14="http://schemas.microsoft.com/office/powerpoint/2010/main" val="3468664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DC7BE-C586-8AC9-3FB6-34B87147D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519CB36-0A48-4D0D-9361-CE9D3ACD8DE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32000"/>
            <a:ext cx="3114675" cy="330874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ko-KR" altLang="en-US" dirty="0"/>
              <a:t>‘</a:t>
            </a:r>
            <a:r>
              <a:rPr lang="ko-KR" altLang="en-US" dirty="0" err="1"/>
              <a:t>항생제’하면</a:t>
            </a:r>
            <a:r>
              <a:rPr lang="ko-KR" altLang="en-US" dirty="0"/>
              <a:t> 떠오르는 단어는 무엇인가요</a:t>
            </a:r>
            <a:r>
              <a:rPr lang="en-US" altLang="ko-KR" dirty="0"/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ko-KR" altLang="en-US" dirty="0"/>
              <a:t>항생제와 관련된 경험을 떠올려보세요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3801EBDF-AACF-7C5E-52B1-78115DA33599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생각열기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‘</a:t>
            </a:r>
            <a:r>
              <a:rPr lang="ko-KR" altLang="en-US" sz="3000" dirty="0" err="1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항생제’하면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떠오르는 단어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ACDBEF7-1C12-77CE-5724-C954E0EC0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1" y="1257300"/>
            <a:ext cx="4143374" cy="31785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ACF518-E901-D6C2-2A19-9A0A3EAA4D69}"/>
              </a:ext>
            </a:extLst>
          </p:cNvPr>
          <p:cNvSpPr txBox="1"/>
          <p:nvPr/>
        </p:nvSpPr>
        <p:spPr>
          <a:xfrm>
            <a:off x="5653088" y="2661931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항생제</a:t>
            </a:r>
          </a:p>
        </p:txBody>
      </p:sp>
    </p:spTree>
    <p:extLst>
      <p:ext uri="{BB962C8B-B14F-4D97-AF65-F5344CB8AC3E}">
        <p14:creationId xmlns:p14="http://schemas.microsoft.com/office/powerpoint/2010/main" val="553726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92C4F-F679-315A-8526-1358034EB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B49619-7374-B298-4C9F-987DC5FA399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32000"/>
            <a:ext cx="7467600" cy="3346847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ko-KR" altLang="en-US" sz="1600" b="1" dirty="0" err="1">
                <a:latin typeface="+mj-lt"/>
                <a:hlinkClick r:id="rId2"/>
              </a:rPr>
              <a:t>질병청</a:t>
            </a:r>
            <a:r>
              <a:rPr lang="ko-KR" altLang="en-US" sz="1600" b="1" dirty="0">
                <a:latin typeface="+mj-lt"/>
                <a:hlinkClick r:id="rId2"/>
              </a:rPr>
              <a:t> </a:t>
            </a:r>
            <a:r>
              <a:rPr lang="en-US" altLang="ko-KR" sz="1600" b="1" dirty="0">
                <a:latin typeface="+mj-lt"/>
                <a:hlinkClick r:id="rId2"/>
              </a:rPr>
              <a:t>"</a:t>
            </a:r>
            <a:r>
              <a:rPr lang="ko-KR" altLang="en-US" sz="1600" b="1" dirty="0">
                <a:latin typeface="+mj-lt"/>
                <a:hlinkClick r:id="rId2"/>
              </a:rPr>
              <a:t>일반인 절반만 항생제 내성 심각성 인식</a:t>
            </a:r>
            <a:r>
              <a:rPr lang="en-US" altLang="ko-KR" sz="1600" b="1" dirty="0">
                <a:latin typeface="+mj-lt"/>
                <a:hlinkClick r:id="rId2"/>
              </a:rPr>
              <a:t>" / YTN </a:t>
            </a:r>
            <a:r>
              <a:rPr lang="ko-KR" altLang="en-US" sz="1600" b="1" dirty="0">
                <a:latin typeface="+mj-lt"/>
                <a:hlinkClick r:id="rId2"/>
              </a:rPr>
              <a:t>사이언스 </a:t>
            </a:r>
            <a:r>
              <a:rPr lang="en-US" altLang="ko-KR" sz="1600" b="1" dirty="0">
                <a:latin typeface="+mj-lt"/>
                <a:hlinkClick r:id="rId2"/>
              </a:rPr>
              <a:t>- YouTube</a:t>
            </a:r>
            <a:endParaRPr lang="en-US" altLang="ko-KR" sz="1600" b="1" i="0" dirty="0">
              <a:solidFill>
                <a:srgbClr val="131313"/>
              </a:solidFill>
              <a:effectLst/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항생제 오남용으로 생기는 내성 문제에 대해 일반인의 절반 정도만 심각성을 알고 있다는 조사 결과가 나왔습니다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질병관리청이 국내 일반인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800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명과 의사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1,100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명을 대상으로 조사한 결과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,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일반인의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52.9%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만 항생제 내성을 심각한 문제로 인식하고 있었습니다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항생제의 용도를 세균 감염질환 치료제로 올바르게 이해한 일반인도 전체의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28.1%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에 불과했습니다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의사 가운데선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69.6%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가 항생제 내성을 심각한 문제로 답했고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,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지침에 따라 충실히 처방한다는 의사는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53.6%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로 나타났습니다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이와 관련해 지난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2021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년 기준 한국의 항생제 사용량은 경제협력개발기구 평균 대비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1.2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배 많았고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,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의료기관이 처방한 항생제의 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30%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는 부적절한 처방이었습니다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질병청은 항생제 내성을 예방하기 위해 </a:t>
            </a:r>
            <a:r>
              <a:rPr lang="ko-KR" altLang="en-US" sz="1500" b="0" i="0" dirty="0" err="1">
                <a:solidFill>
                  <a:srgbClr val="131313"/>
                </a:solidFill>
                <a:effectLst/>
                <a:latin typeface="+mj-lt"/>
              </a:rPr>
              <a:t>처방받은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 항생제만 복용해야 하고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, </a:t>
            </a:r>
            <a:r>
              <a:rPr lang="ko-KR" altLang="en-US" sz="1500" b="0" i="0" dirty="0">
                <a:solidFill>
                  <a:srgbClr val="131313"/>
                </a:solidFill>
                <a:effectLst/>
                <a:latin typeface="+mj-lt"/>
              </a:rPr>
              <a:t>먹다 남은 걸 복용하거나 타인 약을 복용해선 안 된다고 강조했습니다</a:t>
            </a:r>
            <a:r>
              <a:rPr lang="en-US" altLang="ko-KR" sz="1500" b="0" i="0" dirty="0">
                <a:solidFill>
                  <a:srgbClr val="131313"/>
                </a:solidFill>
                <a:effectLst/>
                <a:latin typeface="+mj-lt"/>
              </a:rPr>
              <a:t>.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064405B0-902C-7855-BC8B-0E856E924E3B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내성에 대한 인식 정도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C16B90-014E-BEAD-D021-3A4D4AFE27CC}"/>
              </a:ext>
            </a:extLst>
          </p:cNvPr>
          <p:cNvSpPr txBox="1"/>
          <p:nvPr/>
        </p:nvSpPr>
        <p:spPr>
          <a:xfrm>
            <a:off x="2781300" y="4791330"/>
            <a:ext cx="5524500" cy="258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1000" dirty="0">
                <a:latin typeface="+mj-lt"/>
              </a:rPr>
              <a:t>뉴스자료</a:t>
            </a:r>
            <a:r>
              <a:rPr lang="en-US" altLang="ko-KR" sz="1000" dirty="0">
                <a:latin typeface="+mj-lt"/>
              </a:rPr>
              <a:t>(</a:t>
            </a:r>
            <a:r>
              <a:rPr lang="ko-KR" altLang="en-US" sz="1000" dirty="0">
                <a:latin typeface="+mj-lt"/>
              </a:rPr>
              <a:t>영상</a:t>
            </a:r>
            <a:r>
              <a:rPr lang="en-US" altLang="ko-KR" sz="1000" dirty="0">
                <a:latin typeface="+mj-lt"/>
              </a:rPr>
              <a:t>): </a:t>
            </a:r>
            <a:r>
              <a:rPr lang="ko-KR" altLang="en-US" sz="1000" dirty="0" err="1">
                <a:latin typeface="+mj-lt"/>
              </a:rPr>
              <a:t>질병청</a:t>
            </a:r>
            <a:r>
              <a:rPr lang="ko-KR" altLang="en-US" sz="1000" dirty="0">
                <a:latin typeface="+mj-lt"/>
              </a:rPr>
              <a:t> </a:t>
            </a:r>
            <a:r>
              <a:rPr lang="en-US" altLang="ko-KR" sz="1000" dirty="0">
                <a:latin typeface="+mj-lt"/>
              </a:rPr>
              <a:t>"</a:t>
            </a:r>
            <a:r>
              <a:rPr lang="ko-KR" altLang="en-US" sz="1000" dirty="0">
                <a:latin typeface="+mj-lt"/>
              </a:rPr>
              <a:t>일반인 절반만 항생제 내성 심각성 인식</a:t>
            </a:r>
            <a:r>
              <a:rPr lang="en-US" altLang="ko-KR" sz="1000" dirty="0">
                <a:latin typeface="+mj-lt"/>
              </a:rPr>
              <a:t>"(YTN </a:t>
            </a:r>
            <a:r>
              <a:rPr lang="ko-KR" altLang="en-US" sz="1000" dirty="0">
                <a:latin typeface="+mj-lt"/>
              </a:rPr>
              <a:t>사이언스 </a:t>
            </a:r>
            <a:r>
              <a:rPr lang="en-US" altLang="ko-KR" sz="1000" dirty="0">
                <a:latin typeface="+mj-lt"/>
              </a:rPr>
              <a:t>2024.11.19.)</a:t>
            </a:r>
          </a:p>
        </p:txBody>
      </p:sp>
    </p:spTree>
    <p:extLst>
      <p:ext uri="{BB962C8B-B14F-4D97-AF65-F5344CB8AC3E}">
        <p14:creationId xmlns:p14="http://schemas.microsoft.com/office/powerpoint/2010/main" val="3015678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907DC-B634-7E12-4B1F-2F041D16C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A24968F-5305-3E91-F052-203770A174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32000"/>
            <a:ext cx="7467600" cy="334684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1600" b="1" dirty="0"/>
              <a:t>국민의 </a:t>
            </a:r>
            <a:r>
              <a:rPr lang="en-US" altLang="ko-KR" sz="1600" b="1" dirty="0"/>
              <a:t>74.1%</a:t>
            </a:r>
            <a:r>
              <a:rPr lang="ko-KR" altLang="en-US" sz="1600" b="1" dirty="0"/>
              <a:t>가 항생제 용도에 대해 잘못 이해하고 있다는 조사결과가 나왔다</a:t>
            </a:r>
            <a:r>
              <a:rPr lang="en-US" altLang="ko-KR" sz="1600" b="1" dirty="0"/>
              <a:t>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sz="1000" dirty="0"/>
              <a:t>-</a:t>
            </a:r>
            <a:r>
              <a:rPr lang="ko-KR" altLang="en-US" sz="1000" dirty="0"/>
              <a:t>중략</a:t>
            </a:r>
            <a:r>
              <a:rPr lang="en-US" altLang="ko-KR" sz="1000" dirty="0"/>
              <a:t>-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1500" dirty="0"/>
              <a:t>국민 </a:t>
            </a:r>
            <a:r>
              <a:rPr lang="en-US" altLang="ko-KR" sz="1500" dirty="0"/>
              <a:t>10</a:t>
            </a:r>
            <a:r>
              <a:rPr lang="ko-KR" altLang="en-US" sz="1500" dirty="0"/>
              <a:t>명 중 </a:t>
            </a:r>
            <a:r>
              <a:rPr lang="en-US" altLang="ko-KR" sz="1500" dirty="0"/>
              <a:t>4</a:t>
            </a:r>
            <a:r>
              <a:rPr lang="ko-KR" altLang="en-US" sz="1500" dirty="0"/>
              <a:t>명이 세균 감염질환이 아닌 경우에도 항생제가 필요하다고 생각하는 증 항생제 용도에 대해 잘못 이해하는 것으로 나타났다</a:t>
            </a:r>
            <a:r>
              <a:rPr lang="en-US" altLang="ko-KR" sz="1500" dirty="0"/>
              <a:t>. </a:t>
            </a:r>
            <a:r>
              <a:rPr lang="ko-KR" altLang="en-US" sz="1500" dirty="0"/>
              <a:t>또 항생제의 내성균이 전파될 수 있음을 아는 경우는 </a:t>
            </a:r>
            <a:r>
              <a:rPr lang="en-US" altLang="ko-KR" sz="1500" dirty="0"/>
              <a:t>36.2%</a:t>
            </a:r>
            <a:r>
              <a:rPr lang="ko-KR" altLang="en-US" sz="1500" dirty="0"/>
              <a:t>에 불과했다</a:t>
            </a:r>
            <a:r>
              <a:rPr lang="en-US" altLang="ko-KR" sz="1500" dirty="0"/>
              <a:t>. ‘</a:t>
            </a:r>
            <a:r>
              <a:rPr lang="ko-KR" altLang="en-US" sz="1500" dirty="0"/>
              <a:t>증상이 개선된 후에도 항생제를 중단하지 않는다</a:t>
            </a:r>
            <a:r>
              <a:rPr lang="en-US" altLang="ko-KR" sz="1500" dirty="0"/>
              <a:t>.’</a:t>
            </a:r>
            <a:r>
              <a:rPr lang="ko-KR" altLang="en-US" sz="1500" dirty="0"/>
              <a:t>고 대답한 경우는 </a:t>
            </a:r>
            <a:r>
              <a:rPr lang="en-US" altLang="ko-KR" sz="1500" dirty="0"/>
              <a:t>31.9%</a:t>
            </a:r>
            <a:r>
              <a:rPr lang="ko-KR" altLang="en-US" sz="1500" dirty="0"/>
              <a:t>에 그쳤다</a:t>
            </a:r>
            <a:r>
              <a:rPr lang="en-US" altLang="ko-KR" sz="1500" dirty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1500" dirty="0"/>
              <a:t>의사들을 대상으로 한 조사에서 </a:t>
            </a:r>
            <a:r>
              <a:rPr lang="en-US" altLang="ko-KR" sz="1500" dirty="0"/>
              <a:t>‘</a:t>
            </a:r>
            <a:r>
              <a:rPr lang="ko-KR" altLang="en-US" sz="1500" dirty="0"/>
              <a:t>항생제가 불필요한 경우 처방하지 않는다</a:t>
            </a:r>
            <a:r>
              <a:rPr lang="en-US" altLang="ko-KR" sz="1500" dirty="0"/>
              <a:t>.’</a:t>
            </a:r>
            <a:r>
              <a:rPr lang="ko-KR" altLang="en-US" sz="1500" dirty="0"/>
              <a:t>고 답한 응답자는 </a:t>
            </a:r>
            <a:r>
              <a:rPr lang="en-US" altLang="ko-KR" sz="1500" dirty="0"/>
              <a:t>59.6%</a:t>
            </a:r>
            <a:r>
              <a:rPr lang="ko-KR" altLang="en-US" sz="1500" dirty="0"/>
              <a:t>였다</a:t>
            </a:r>
            <a:r>
              <a:rPr lang="en-US" altLang="ko-KR" sz="1500" dirty="0"/>
              <a:t>. 40% </a:t>
            </a:r>
            <a:r>
              <a:rPr lang="ko-KR" altLang="en-US" sz="1500" dirty="0"/>
              <a:t>이상이 필요하지 않은 경우에도 처방한 경험이 있다는 얘기다</a:t>
            </a:r>
            <a:r>
              <a:rPr lang="en-US" altLang="ko-KR" sz="1500" dirty="0"/>
              <a:t>. </a:t>
            </a:r>
            <a:r>
              <a:rPr lang="ko-KR" altLang="en-US" sz="1500" dirty="0"/>
              <a:t>불필요한 항생제 처방을 하는 이유로는 </a:t>
            </a:r>
            <a:r>
              <a:rPr lang="en-US" altLang="ko-KR" sz="1500" dirty="0"/>
              <a:t>‘2</a:t>
            </a:r>
            <a:r>
              <a:rPr lang="ko-KR" altLang="en-US" sz="1500" dirty="0"/>
              <a:t>차 세균 감염을 예방하기 위해 처방한다</a:t>
            </a:r>
            <a:r>
              <a:rPr lang="en-US" altLang="ko-KR" sz="1500" dirty="0"/>
              <a:t>.’</a:t>
            </a:r>
            <a:r>
              <a:rPr lang="ko-KR" altLang="en-US" sz="1500" dirty="0"/>
              <a:t>가 </a:t>
            </a:r>
            <a:r>
              <a:rPr lang="en-US" altLang="ko-KR" sz="1500" dirty="0"/>
              <a:t>40.9%</a:t>
            </a:r>
            <a:r>
              <a:rPr lang="ko-KR" altLang="en-US" sz="1500" dirty="0"/>
              <a:t>를 차지했고 이어 </a:t>
            </a:r>
            <a:r>
              <a:rPr lang="en-US" altLang="ko-KR" sz="1500" dirty="0"/>
              <a:t>‘</a:t>
            </a:r>
            <a:r>
              <a:rPr lang="ko-KR" altLang="en-US" sz="1500" dirty="0"/>
              <a:t>항생제 필요 상황 구분의 어려움</a:t>
            </a:r>
            <a:r>
              <a:rPr lang="en-US" altLang="ko-KR" sz="1500" dirty="0"/>
              <a:t>’(22.2%), ‘</a:t>
            </a:r>
            <a:r>
              <a:rPr lang="ko-KR" altLang="en-US" sz="1500" dirty="0"/>
              <a:t>환자의 요구로 처방</a:t>
            </a:r>
            <a:r>
              <a:rPr lang="en-US" altLang="ko-KR" sz="1500" dirty="0"/>
              <a:t>’(15.8) </a:t>
            </a:r>
            <a:r>
              <a:rPr lang="ko-KR" altLang="en-US" sz="1500" dirty="0"/>
              <a:t>등을 꼽았다</a:t>
            </a:r>
            <a:r>
              <a:rPr lang="en-US" altLang="ko-KR" sz="1500" dirty="0"/>
              <a:t>.</a:t>
            </a:r>
            <a:endParaRPr lang="ko-KR" altLang="en-US" sz="1500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5ABD7771-C098-95C8-E48B-B4900F75A7EF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내성에 대한 인식 정도</a:t>
            </a:r>
          </a:p>
        </p:txBody>
      </p:sp>
    </p:spTree>
    <p:extLst>
      <p:ext uri="{BB962C8B-B14F-4D97-AF65-F5344CB8AC3E}">
        <p14:creationId xmlns:p14="http://schemas.microsoft.com/office/powerpoint/2010/main" val="147862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1E687-428B-4420-1CF2-00F6CB554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70E91807-57C6-A109-6AD3-97C0884E670D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일반인 항생제 인식도 조사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6C6DEA-C02A-6246-84AF-26A57CF35E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398" r="50483" b="55332"/>
          <a:stretch/>
        </p:blipFill>
        <p:spPr>
          <a:xfrm>
            <a:off x="971550" y="1151838"/>
            <a:ext cx="3749360" cy="33587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CD7EC205-AD56-5530-8F33-4DC7440EA6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62" r="53318" b="1644"/>
          <a:stretch/>
        </p:blipFill>
        <p:spPr>
          <a:xfrm>
            <a:off x="4892040" y="1179154"/>
            <a:ext cx="2903220" cy="33587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898774-2123-FF32-8EFE-1D4F1E89EE23}"/>
              </a:ext>
            </a:extLst>
          </p:cNvPr>
          <p:cNvSpPr txBox="1"/>
          <p:nvPr/>
        </p:nvSpPr>
        <p:spPr>
          <a:xfrm>
            <a:off x="7149714" y="4800781"/>
            <a:ext cx="1156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출처</a:t>
            </a:r>
            <a:r>
              <a:rPr lang="en-US" altLang="ko-KR" sz="1000" dirty="0"/>
              <a:t>: </a:t>
            </a:r>
            <a:r>
              <a:rPr lang="ko-KR" altLang="en-US" sz="1000" dirty="0"/>
              <a:t>질병관리청</a:t>
            </a:r>
          </a:p>
        </p:txBody>
      </p:sp>
    </p:spTree>
    <p:extLst>
      <p:ext uri="{BB962C8B-B14F-4D97-AF65-F5344CB8AC3E}">
        <p14:creationId xmlns:p14="http://schemas.microsoft.com/office/powerpoint/2010/main" val="3316711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EA213-9661-7A7A-C786-5405BD98B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9DFCC696-A143-9302-D9E0-3051E79CFB0B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의사 항생제 인식도 조사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90B38A-0E66-16E9-C3F1-5BD9797BDE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96" t="5398" r="3128" b="55332"/>
          <a:stretch/>
        </p:blipFill>
        <p:spPr>
          <a:xfrm>
            <a:off x="971549" y="1208388"/>
            <a:ext cx="3181351" cy="327306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A30FE434-6F24-5A35-17A1-BF830DC8A0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034" t="47762" r="1367" b="2509"/>
          <a:stretch/>
        </p:blipFill>
        <p:spPr>
          <a:xfrm>
            <a:off x="4754880" y="1140530"/>
            <a:ext cx="2865900" cy="34111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E3FFE1-FFEE-F884-5A9F-8DD212023DCD}"/>
              </a:ext>
            </a:extLst>
          </p:cNvPr>
          <p:cNvSpPr txBox="1"/>
          <p:nvPr/>
        </p:nvSpPr>
        <p:spPr>
          <a:xfrm>
            <a:off x="7149714" y="4800781"/>
            <a:ext cx="1156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/>
              <a:t>출처</a:t>
            </a:r>
            <a:r>
              <a:rPr lang="en-US" altLang="ko-KR" sz="1000" dirty="0"/>
              <a:t>: </a:t>
            </a:r>
            <a:r>
              <a:rPr lang="ko-KR" altLang="en-US" sz="1000" dirty="0"/>
              <a:t>질병관리청</a:t>
            </a:r>
          </a:p>
        </p:txBody>
      </p:sp>
    </p:spTree>
    <p:extLst>
      <p:ext uri="{BB962C8B-B14F-4D97-AF65-F5344CB8AC3E}">
        <p14:creationId xmlns:p14="http://schemas.microsoft.com/office/powerpoint/2010/main" val="3788277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DDED7-C57A-688F-9AC0-7B253EB05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205F75-391F-07BB-F3E0-059F4D25FA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32000"/>
            <a:ext cx="7467600" cy="334684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2400" b="1" dirty="0"/>
              <a:t>자료검색을 통해 활동지에 답을 써보자</a:t>
            </a:r>
            <a:r>
              <a:rPr lang="en-US" altLang="ko-KR" sz="2400" b="1" dirty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➊ </a:t>
            </a:r>
            <a:r>
              <a:rPr lang="ko-KR" altLang="en-US" sz="2000" dirty="0"/>
              <a:t>항생제는 무엇일까요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➋ </a:t>
            </a:r>
            <a:r>
              <a:rPr lang="ko-KR" altLang="en-US" sz="2000" dirty="0"/>
              <a:t>항생제 내성은 무엇일까요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➌ </a:t>
            </a:r>
            <a:r>
              <a:rPr lang="ko-KR" altLang="en-US" sz="2000" dirty="0"/>
              <a:t>항생제 내성균은 어떻게 발생할까요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➍ </a:t>
            </a:r>
            <a:r>
              <a:rPr lang="ko-KR" altLang="en-US" sz="2000" dirty="0"/>
              <a:t>항생제 내성균은 어떻게 전파될까요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➎ </a:t>
            </a:r>
            <a:r>
              <a:rPr lang="ko-KR" altLang="en-US" sz="2000" dirty="0"/>
              <a:t>항생제 내성이 왜 위험할까요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ko-KR" altLang="en-US" sz="200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➏ </a:t>
            </a:r>
            <a:r>
              <a:rPr lang="ko-KR" altLang="en-US" sz="2000" dirty="0"/>
              <a:t>올바른 항생제 사용</a:t>
            </a:r>
            <a:r>
              <a:rPr lang="en-US" altLang="ko-KR" sz="2000" dirty="0"/>
              <a:t>, </a:t>
            </a:r>
            <a:r>
              <a:rPr lang="ko-KR" altLang="en-US" sz="2000" dirty="0"/>
              <a:t>왜 중요할까요</a:t>
            </a:r>
            <a:r>
              <a:rPr lang="en-US" altLang="ko-KR" sz="2000" dirty="0"/>
              <a:t>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ko-KR" altLang="en-US" b="1" dirty="0">
                <a:solidFill>
                  <a:srgbClr val="0070C0"/>
                </a:solidFill>
              </a:rPr>
              <a:t>다음부터 선생님이 설명하는 내용과 비교하여 정리해 봅시다</a:t>
            </a:r>
            <a:r>
              <a:rPr lang="en-US" altLang="ko-KR" b="1" dirty="0">
                <a:solidFill>
                  <a:srgbClr val="0070C0"/>
                </a:solidFill>
              </a:rPr>
              <a:t>.</a:t>
            </a:r>
            <a:endParaRPr lang="ko-KR" altLang="en-US" b="1" dirty="0">
              <a:solidFill>
                <a:srgbClr val="0070C0"/>
              </a:solidFill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6322B881-87BA-AB7F-3C0E-D7CC06365E5F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내성에 대해 알아보기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5AAD2F67-1A32-848A-0CD0-E55C5AB2D144}"/>
              </a:ext>
            </a:extLst>
          </p:cNvPr>
          <p:cNvCxnSpPr>
            <a:cxnSpLocks/>
          </p:cNvCxnSpPr>
          <p:nvPr/>
        </p:nvCxnSpPr>
        <p:spPr>
          <a:xfrm flipV="1">
            <a:off x="923925" y="4483362"/>
            <a:ext cx="7296150" cy="1143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586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2043</TotalTime>
  <Words>1380</Words>
  <Application>Microsoft Office PowerPoint</Application>
  <PresentationFormat>화면 슬라이드 쇼(16:9)</PresentationFormat>
  <Paragraphs>137</Paragraphs>
  <Slides>23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9" baseType="lpstr">
      <vt:lpstr>Wingdings</vt:lpstr>
      <vt:lpstr>맑은 고딕</vt:lpstr>
      <vt:lpstr>나눔고딕</vt:lpstr>
      <vt:lpstr>여기어때 잘난체</vt:lpstr>
      <vt:lpstr>Arial</vt:lpstr>
      <vt:lpstr>Office 테마</vt:lpstr>
      <vt:lpstr>PowerPoint 프레젠테이션</vt:lpstr>
      <vt:lpstr>학습목표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USER</cp:lastModifiedBy>
  <cp:revision>125</cp:revision>
  <dcterms:created xsi:type="dcterms:W3CDTF">2022-02-02T23:57:03Z</dcterms:created>
  <dcterms:modified xsi:type="dcterms:W3CDTF">2025-04-10T10:18:34Z</dcterms:modified>
</cp:coreProperties>
</file>