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7" r:id="rId2"/>
    <p:sldId id="262" r:id="rId3"/>
    <p:sldId id="258" r:id="rId4"/>
    <p:sldId id="260" r:id="rId5"/>
    <p:sldId id="266" r:id="rId6"/>
    <p:sldId id="263" r:id="rId7"/>
    <p:sldId id="268" r:id="rId8"/>
    <p:sldId id="278" r:id="rId9"/>
    <p:sldId id="269" r:id="rId10"/>
    <p:sldId id="279" r:id="rId11"/>
    <p:sldId id="280" r:id="rId12"/>
    <p:sldId id="281" r:id="rId13"/>
  </p:sldIdLst>
  <p:sldSz cx="9144000" cy="5143500" type="screen16x9"/>
  <p:notesSz cx="6858000" cy="9144000"/>
  <p:embeddedFontLst>
    <p:embeddedFont>
      <p:font typeface="나눔고딕" panose="020D0604000000000000" pitchFamily="50" charset="-127"/>
      <p:regular r:id="rId14"/>
      <p:bold r:id="rId15"/>
    </p:embeddedFont>
    <p:embeddedFont>
      <p:font typeface="맑은 고딕" panose="020B0503020000020004" pitchFamily="50" charset="-127"/>
      <p:regular r:id="rId16"/>
      <p:bold r:id="rId17"/>
    </p:embeddedFont>
    <p:embeddedFont>
      <p:font typeface="여기어때 잘난체" panose="020B0600000101010101" pitchFamily="50" charset="-127"/>
      <p:bold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511"/>
    <a:srgbClr val="F2CC5F"/>
    <a:srgbClr val="A6C0E2"/>
    <a:srgbClr val="5C3CE4"/>
    <a:srgbClr val="FFD966"/>
    <a:srgbClr val="4472C4"/>
    <a:srgbClr val="326FF5"/>
    <a:srgbClr val="067DFD"/>
    <a:srgbClr val="FF7F1E"/>
    <a:srgbClr val="E5E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밝은 스타일 2 - 강조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834" autoAdjust="0"/>
  </p:normalViewPr>
  <p:slideViewPr>
    <p:cSldViewPr snapToGrid="0" snapToObjects="1">
      <p:cViewPr varScale="1">
        <p:scale>
          <a:sx n="114" d="100"/>
          <a:sy n="114" d="100"/>
        </p:scale>
        <p:origin x="126" y="87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76E4229-F1E9-A308-BEAD-DF23193F23B0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793148C-2E90-6F3E-3D45-6E1B6AF30DB4}"/>
              </a:ext>
            </a:extLst>
          </p:cNvPr>
          <p:cNvSpPr/>
          <p:nvPr userDrawn="1"/>
        </p:nvSpPr>
        <p:spPr>
          <a:xfrm>
            <a:off x="1423035" y="1013260"/>
            <a:ext cx="6537960" cy="334074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E15E1A49-FC65-8126-6231-B55D0EC6A47E}"/>
              </a:ext>
            </a:extLst>
          </p:cNvPr>
          <p:cNvSpPr/>
          <p:nvPr userDrawn="1"/>
        </p:nvSpPr>
        <p:spPr>
          <a:xfrm>
            <a:off x="1274445" y="855559"/>
            <a:ext cx="6537960" cy="33437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A209CFC-E2D2-2DB7-40AF-76F068D24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6947" y="2264271"/>
            <a:ext cx="274690" cy="27469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id="{ED776CF0-9C38-31E7-555A-BD67D62E82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26721" y="3039803"/>
            <a:ext cx="274690" cy="274690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9DF68562-0835-FA48-0922-65B4C8CB9C24}"/>
              </a:ext>
            </a:extLst>
          </p:cNvPr>
          <p:cNvSpPr/>
          <p:nvPr userDrawn="1"/>
        </p:nvSpPr>
        <p:spPr>
          <a:xfrm>
            <a:off x="8311577" y="2596860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5A9C2C3F-A4AB-B46B-3790-DCB1E57E87C8}"/>
              </a:ext>
            </a:extLst>
          </p:cNvPr>
          <p:cNvSpPr/>
          <p:nvPr userDrawn="1"/>
        </p:nvSpPr>
        <p:spPr>
          <a:xfrm>
            <a:off x="358469" y="1795331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29854115-8548-66F3-352A-112979320347}"/>
              </a:ext>
            </a:extLst>
          </p:cNvPr>
          <p:cNvSpPr/>
          <p:nvPr userDrawn="1"/>
        </p:nvSpPr>
        <p:spPr>
          <a:xfrm>
            <a:off x="767662" y="1518896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A54B23F4-F238-B7A1-F14E-9DEA95FCAAC8}"/>
              </a:ext>
            </a:extLst>
          </p:cNvPr>
          <p:cNvSpPr/>
          <p:nvPr userDrawn="1"/>
        </p:nvSpPr>
        <p:spPr>
          <a:xfrm>
            <a:off x="8664066" y="2301685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414ABAE-F675-8DBF-C595-16DAA35A34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5310" y="282323"/>
            <a:ext cx="717805" cy="772669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82D5E6F-57ED-B537-3769-B1253A4188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034200" y="488261"/>
            <a:ext cx="717805" cy="734596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0BA3FC47-7061-DDF6-C538-777A92E439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04715" y="4045652"/>
            <a:ext cx="754381" cy="781813"/>
          </a:xfrm>
          <a:prstGeom prst="rect">
            <a:avLst/>
          </a:prstGeo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E2F60BE7-607C-D963-A464-269AE60B50F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537728">
            <a:off x="855659" y="3356668"/>
            <a:ext cx="618437" cy="733879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A42E0165-9A2F-EA24-7772-FCFBED2480F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 rot="20644708">
            <a:off x="7624380" y="1247109"/>
            <a:ext cx="697450" cy="688944"/>
          </a:xfrm>
          <a:prstGeom prst="rect">
            <a:avLst/>
          </a:prstGeom>
        </p:spPr>
      </p:pic>
      <p:pic>
        <p:nvPicPr>
          <p:cNvPr id="2" name="그래픽 1">
            <a:extLst>
              <a:ext uri="{FF2B5EF4-FFF2-40B4-BE49-F238E27FC236}">
                <a16:creationId xmlns:a16="http://schemas.microsoft.com/office/drawing/2014/main" id="{F7FC6809-2E8C-540C-6F3B-1AA4274A35E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2390" y="4564384"/>
            <a:ext cx="16192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3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65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094394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6165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4B6E427-3D5B-00C7-D9C1-0925ED26C314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E660E0BE-D627-7E75-15A3-E172A91ECDDA}"/>
              </a:ext>
            </a:extLst>
          </p:cNvPr>
          <p:cNvGrpSpPr/>
          <p:nvPr userDrawn="1"/>
        </p:nvGrpSpPr>
        <p:grpSpPr>
          <a:xfrm>
            <a:off x="733425" y="1071537"/>
            <a:ext cx="7751445" cy="3653790"/>
            <a:chOff x="737235" y="1067131"/>
            <a:chExt cx="7751445" cy="365379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53B87BB6-808F-C3B7-A9EF-16A9E4E34379}"/>
                </a:ext>
              </a:extLst>
            </p:cNvPr>
            <p:cNvSpPr/>
            <p:nvPr/>
          </p:nvSpPr>
          <p:spPr>
            <a:xfrm>
              <a:off x="819150" y="1166191"/>
              <a:ext cx="7669530" cy="3554730"/>
            </a:xfrm>
            <a:prstGeom prst="rect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5E277771-DC77-F804-564E-13FE5D979ED0}"/>
                </a:ext>
              </a:extLst>
            </p:cNvPr>
            <p:cNvSpPr/>
            <p:nvPr/>
          </p:nvSpPr>
          <p:spPr>
            <a:xfrm>
              <a:off x="737235" y="1067131"/>
              <a:ext cx="7669530" cy="35547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A621F407-1A96-209E-B639-0C6E4FFE64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2802" y="4351577"/>
            <a:ext cx="274690" cy="274690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id="{2B946814-2D9A-4D5A-2110-92F0A949D5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1833" y="2972440"/>
            <a:ext cx="274690" cy="274690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5D375166-423B-7B23-A24E-6E2C07B98214}"/>
              </a:ext>
            </a:extLst>
          </p:cNvPr>
          <p:cNvSpPr/>
          <p:nvPr userDrawn="1"/>
        </p:nvSpPr>
        <p:spPr>
          <a:xfrm>
            <a:off x="8635377" y="2441541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DC61C479-EDDC-C7AF-2635-4B4648A7CC68}"/>
              </a:ext>
            </a:extLst>
          </p:cNvPr>
          <p:cNvSpPr/>
          <p:nvPr userDrawn="1"/>
        </p:nvSpPr>
        <p:spPr>
          <a:xfrm>
            <a:off x="606366" y="4936896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3DA5DD1-B77E-72CA-7CDC-10D623E9D54B}"/>
              </a:ext>
            </a:extLst>
          </p:cNvPr>
          <p:cNvSpPr/>
          <p:nvPr userDrawn="1"/>
        </p:nvSpPr>
        <p:spPr>
          <a:xfrm>
            <a:off x="8881151" y="2061839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16469F-F5BC-0ACA-457E-74E766631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8437" y="206604"/>
            <a:ext cx="274690" cy="274690"/>
          </a:xfrm>
          <a:prstGeom prst="rect">
            <a:avLst/>
          </a:prstGeom>
        </p:spPr>
      </p:pic>
      <p:sp>
        <p:nvSpPr>
          <p:cNvPr id="23" name="타원 22">
            <a:extLst>
              <a:ext uri="{FF2B5EF4-FFF2-40B4-BE49-F238E27FC236}">
                <a16:creationId xmlns:a16="http://schemas.microsoft.com/office/drawing/2014/main" id="{B8229A34-3C73-FDF9-6A43-4EB49CB490A1}"/>
              </a:ext>
            </a:extLst>
          </p:cNvPr>
          <p:cNvSpPr/>
          <p:nvPr userDrawn="1"/>
        </p:nvSpPr>
        <p:spPr>
          <a:xfrm>
            <a:off x="350973" y="1047702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6108E8A3-301A-5613-3E68-5216BBF5168E}"/>
              </a:ext>
            </a:extLst>
          </p:cNvPr>
          <p:cNvSpPr/>
          <p:nvPr userDrawn="1"/>
        </p:nvSpPr>
        <p:spPr>
          <a:xfrm>
            <a:off x="587004" y="502433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2C49BE82-F07C-D462-E9EF-68D9A23CD64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600" y="502433"/>
            <a:ext cx="754381" cy="7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28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A4B6E427-3D5B-00C7-D9C1-0925ED26C314}"/>
              </a:ext>
            </a:extLst>
          </p:cNvPr>
          <p:cNvSpPr/>
          <p:nvPr userDrawn="1"/>
        </p:nvSpPr>
        <p:spPr>
          <a:xfrm>
            <a:off x="0" y="2815921"/>
            <a:ext cx="9144000" cy="2374622"/>
          </a:xfrm>
          <a:prstGeom prst="rect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3B87BB6-808F-C3B7-A9EF-16A9E4E34379}"/>
              </a:ext>
            </a:extLst>
          </p:cNvPr>
          <p:cNvSpPr/>
          <p:nvPr/>
        </p:nvSpPr>
        <p:spPr>
          <a:xfrm>
            <a:off x="815340" y="1170597"/>
            <a:ext cx="2391980" cy="355473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E277771-DC77-F804-564E-13FE5D979ED0}"/>
              </a:ext>
            </a:extLst>
          </p:cNvPr>
          <p:cNvSpPr/>
          <p:nvPr/>
        </p:nvSpPr>
        <p:spPr>
          <a:xfrm>
            <a:off x="733425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2B946814-2D9A-4D5A-2110-92F0A949D5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1833" y="2972440"/>
            <a:ext cx="274690" cy="274690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5D375166-423B-7B23-A24E-6E2C07B98214}"/>
              </a:ext>
            </a:extLst>
          </p:cNvPr>
          <p:cNvSpPr/>
          <p:nvPr userDrawn="1"/>
        </p:nvSpPr>
        <p:spPr>
          <a:xfrm>
            <a:off x="8635377" y="2441541"/>
            <a:ext cx="173038" cy="173038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DC61C479-EDDC-C7AF-2635-4B4648A7CC68}"/>
              </a:ext>
            </a:extLst>
          </p:cNvPr>
          <p:cNvSpPr/>
          <p:nvPr userDrawn="1"/>
        </p:nvSpPr>
        <p:spPr>
          <a:xfrm>
            <a:off x="351214" y="4631866"/>
            <a:ext cx="191222" cy="191222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33DA5DD1-B77E-72CA-7CDC-10D623E9D54B}"/>
              </a:ext>
            </a:extLst>
          </p:cNvPr>
          <p:cNvSpPr/>
          <p:nvPr userDrawn="1"/>
        </p:nvSpPr>
        <p:spPr>
          <a:xfrm>
            <a:off x="8881151" y="2061839"/>
            <a:ext cx="133975" cy="1339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5E16469F-F5BC-0ACA-457E-74E766631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622" y="895907"/>
            <a:ext cx="274690" cy="274690"/>
          </a:xfrm>
          <a:prstGeom prst="rect">
            <a:avLst/>
          </a:prstGeom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6108E8A3-301A-5613-3E68-5216BBF5168E}"/>
              </a:ext>
            </a:extLst>
          </p:cNvPr>
          <p:cNvSpPr/>
          <p:nvPr userDrawn="1"/>
        </p:nvSpPr>
        <p:spPr>
          <a:xfrm>
            <a:off x="578848" y="434242"/>
            <a:ext cx="235475" cy="235475"/>
          </a:xfrm>
          <a:prstGeom prst="ellipse">
            <a:avLst/>
          </a:prstGeom>
          <a:solidFill>
            <a:srgbClr val="F2CC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D169ECBD-B320-D513-4A2C-0CDDE71D14AC}"/>
              </a:ext>
            </a:extLst>
          </p:cNvPr>
          <p:cNvSpPr/>
          <p:nvPr userDrawn="1"/>
        </p:nvSpPr>
        <p:spPr>
          <a:xfrm>
            <a:off x="6092890" y="1170597"/>
            <a:ext cx="2391980" cy="355473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9B9F6B2-7565-8BEE-C123-172B4F0CE233}"/>
              </a:ext>
            </a:extLst>
          </p:cNvPr>
          <p:cNvSpPr/>
          <p:nvPr userDrawn="1"/>
        </p:nvSpPr>
        <p:spPr>
          <a:xfrm>
            <a:off x="6010975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9A33FEF-070D-27F2-2B91-DD945F482E78}"/>
              </a:ext>
            </a:extLst>
          </p:cNvPr>
          <p:cNvSpPr/>
          <p:nvPr userDrawn="1"/>
        </p:nvSpPr>
        <p:spPr>
          <a:xfrm>
            <a:off x="3454115" y="1170597"/>
            <a:ext cx="2391980" cy="3554730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/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2B933A53-28AC-4AFB-944D-FD00EA54623D}"/>
              </a:ext>
            </a:extLst>
          </p:cNvPr>
          <p:cNvSpPr/>
          <p:nvPr userDrawn="1"/>
        </p:nvSpPr>
        <p:spPr>
          <a:xfrm>
            <a:off x="3372200" y="1071537"/>
            <a:ext cx="2391980" cy="35547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u="none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A0814099-234C-79EC-580C-410CED071F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59600" y="502433"/>
            <a:ext cx="754381" cy="78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68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128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13398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89741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7573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89653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51287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41DAC-7459-C844-B138-C8565CF92F31}" type="datetimeFigureOut">
              <a:rPr kumimoji="1" lang="ko-KR" altLang="en-US" smtClean="0"/>
              <a:t>2025-04-29</a:t>
            </a:fld>
            <a:endParaRPr kumimoji="1"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F46A4-2818-0441-A3DC-1279C10672F0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905303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tooning.io/" TargetMode="External"/><Relationship Id="rId2" Type="http://schemas.openxmlformats.org/officeDocument/2006/relationships/hyperlink" Target="https://www.canva.com/ko_kr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suno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093ECCE-8564-F188-B41A-84A03764187E}"/>
              </a:ext>
            </a:extLst>
          </p:cNvPr>
          <p:cNvSpPr txBox="1"/>
          <p:nvPr/>
        </p:nvSpPr>
        <p:spPr>
          <a:xfrm>
            <a:off x="2238671" y="2398725"/>
            <a:ext cx="46666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spc="-15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</a:t>
            </a:r>
            <a:r>
              <a:rPr lang="ko-KR" altLang="en-US" sz="4800" spc="-15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예방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A2FB03-E02E-7C53-FA18-A7B9028F8D7B}"/>
              </a:ext>
            </a:extLst>
          </p:cNvPr>
          <p:cNvSpPr txBox="1"/>
          <p:nvPr/>
        </p:nvSpPr>
        <p:spPr>
          <a:xfrm>
            <a:off x="3718568" y="1609667"/>
            <a:ext cx="1706872" cy="493395"/>
          </a:xfrm>
          <a:prstGeom prst="roundRect">
            <a:avLst>
              <a:gd name="adj" fmla="val 22634"/>
            </a:avLst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2200" b="1" spc="-150">
                <a:solidFill>
                  <a:schemeClr val="bg1"/>
                </a:solidFill>
                <a:latin typeface="+mj-lt"/>
                <a:ea typeface="맑은 고딕" panose="020B0503020000020004" pitchFamily="50" charset="-127"/>
              </a:rPr>
              <a:t>중학교</a:t>
            </a:r>
            <a:endParaRPr lang="ko-KR" altLang="en-US" sz="2200" b="1" spc="-150" dirty="0">
              <a:solidFill>
                <a:schemeClr val="bg1"/>
              </a:solidFill>
              <a:latin typeface="+mj-lt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197577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45E9C-69D2-FA03-F35D-7D888FC02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7ADBC448-3F8B-7707-6356-4E34EA0D26E1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3]</a:t>
            </a:r>
            <a:r>
              <a:rPr lang="en-US" altLang="ko-KR" sz="28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28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예방 캠페인 활동 계획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B856FA55-78C7-93DB-8B8A-DF510D5484EB}"/>
              </a:ext>
            </a:extLst>
          </p:cNvPr>
          <p:cNvSpPr/>
          <p:nvPr/>
        </p:nvSpPr>
        <p:spPr>
          <a:xfrm>
            <a:off x="1005840" y="1216854"/>
            <a:ext cx="984738" cy="52629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/>
              <a:t>언제</a:t>
            </a: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3335A6F3-D9BF-7942-077E-BCDE6D538535}"/>
              </a:ext>
            </a:extLst>
          </p:cNvPr>
          <p:cNvSpPr/>
          <p:nvPr/>
        </p:nvSpPr>
        <p:spPr>
          <a:xfrm>
            <a:off x="1005840" y="1908240"/>
            <a:ext cx="984738" cy="52629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/>
              <a:t>어디서</a:t>
            </a: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1096496-1DC4-476C-6162-878E4EDBD46F}"/>
              </a:ext>
            </a:extLst>
          </p:cNvPr>
          <p:cNvSpPr/>
          <p:nvPr/>
        </p:nvSpPr>
        <p:spPr>
          <a:xfrm>
            <a:off x="1005840" y="2599626"/>
            <a:ext cx="984738" cy="52629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/>
              <a:t>대상</a:t>
            </a:r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62EF2D2E-0B0F-D02F-54D7-F0718228ACF9}"/>
              </a:ext>
            </a:extLst>
          </p:cNvPr>
          <p:cNvSpPr/>
          <p:nvPr/>
        </p:nvSpPr>
        <p:spPr>
          <a:xfrm>
            <a:off x="1005840" y="3291012"/>
            <a:ext cx="984738" cy="52629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/>
              <a:t>어떻게</a:t>
            </a:r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478AB457-A517-B9C6-49B2-17BA71F95868}"/>
              </a:ext>
            </a:extLst>
          </p:cNvPr>
          <p:cNvSpPr/>
          <p:nvPr/>
        </p:nvSpPr>
        <p:spPr>
          <a:xfrm>
            <a:off x="1005840" y="3982400"/>
            <a:ext cx="984738" cy="52629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dirty="0"/>
              <a:t>기타</a:t>
            </a:r>
          </a:p>
        </p:txBody>
      </p:sp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56D35B0B-69F9-C3B4-9BD3-94E45666B8B4}"/>
              </a:ext>
            </a:extLst>
          </p:cNvPr>
          <p:cNvSpPr/>
          <p:nvPr/>
        </p:nvSpPr>
        <p:spPr>
          <a:xfrm>
            <a:off x="2053883" y="1216854"/>
            <a:ext cx="5845125" cy="526295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000" dirty="0">
                <a:solidFill>
                  <a:schemeClr val="tx1"/>
                </a:solidFill>
              </a:rPr>
              <a:t>캠페인 일시</a:t>
            </a:r>
          </a:p>
        </p:txBody>
      </p:sp>
      <p:sp>
        <p:nvSpPr>
          <p:cNvPr id="15" name="사각형: 둥근 모서리 14">
            <a:extLst>
              <a:ext uri="{FF2B5EF4-FFF2-40B4-BE49-F238E27FC236}">
                <a16:creationId xmlns:a16="http://schemas.microsoft.com/office/drawing/2014/main" id="{5ADC2A52-8347-8385-841E-FC3DD48F4AAD}"/>
              </a:ext>
            </a:extLst>
          </p:cNvPr>
          <p:cNvSpPr/>
          <p:nvPr/>
        </p:nvSpPr>
        <p:spPr>
          <a:xfrm>
            <a:off x="2053883" y="1908240"/>
            <a:ext cx="5845125" cy="526295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000" dirty="0">
                <a:solidFill>
                  <a:schemeClr val="tx1"/>
                </a:solidFill>
              </a:rPr>
              <a:t>캠페인 장소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9DD0721C-9D26-60F4-4C26-6A9361643CDC}"/>
              </a:ext>
            </a:extLst>
          </p:cNvPr>
          <p:cNvSpPr/>
          <p:nvPr/>
        </p:nvSpPr>
        <p:spPr>
          <a:xfrm>
            <a:off x="2053883" y="2599626"/>
            <a:ext cx="5845125" cy="526295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sz="1000" dirty="0">
                <a:solidFill>
                  <a:schemeClr val="tx1"/>
                </a:solidFill>
              </a:rPr>
              <a:t>캠페인 활동 대상</a:t>
            </a:r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F7DDFA5E-0773-BB87-8325-1162580233E2}"/>
              </a:ext>
            </a:extLst>
          </p:cNvPr>
          <p:cNvSpPr/>
          <p:nvPr/>
        </p:nvSpPr>
        <p:spPr>
          <a:xfrm>
            <a:off x="2053883" y="3291012"/>
            <a:ext cx="5845125" cy="526295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000" dirty="0">
                <a:solidFill>
                  <a:schemeClr val="tx1"/>
                </a:solidFill>
              </a:rPr>
              <a:t>SNS </a:t>
            </a:r>
            <a:r>
              <a:rPr lang="ko-KR" altLang="en-US" sz="1000" dirty="0">
                <a:solidFill>
                  <a:schemeClr val="tx1"/>
                </a:solidFill>
              </a:rPr>
              <a:t>활용</a:t>
            </a:r>
            <a:r>
              <a:rPr lang="en-US" altLang="ko-KR" sz="1000" dirty="0">
                <a:solidFill>
                  <a:schemeClr val="tx1"/>
                </a:solidFill>
              </a:rPr>
              <a:t>, </a:t>
            </a:r>
            <a:r>
              <a:rPr lang="ko-KR" altLang="en-US" sz="1000" dirty="0">
                <a:solidFill>
                  <a:schemeClr val="tx1"/>
                </a:solidFill>
              </a:rPr>
              <a:t>등교맞이 캠페인 등</a:t>
            </a: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61C6D31B-0F67-0107-C56A-2C05DB34ABED}"/>
              </a:ext>
            </a:extLst>
          </p:cNvPr>
          <p:cNvSpPr/>
          <p:nvPr/>
        </p:nvSpPr>
        <p:spPr>
          <a:xfrm>
            <a:off x="2053883" y="3982400"/>
            <a:ext cx="5845125" cy="526295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4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9233B8-BEC2-A0C0-3DA4-CB31C88580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71D7F00C-E128-15EB-F157-89B3992E44A2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3]</a:t>
            </a:r>
            <a:r>
              <a:rPr lang="en-US" altLang="ko-KR" sz="28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28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예방 캠페인 활동 계획</a:t>
            </a: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39C4B49A-0BD0-BD64-FF7B-31C3F75CDB03}"/>
              </a:ext>
            </a:extLst>
          </p:cNvPr>
          <p:cNvSpPr txBox="1">
            <a:spLocks/>
          </p:cNvSpPr>
          <p:nvPr/>
        </p:nvSpPr>
        <p:spPr>
          <a:xfrm>
            <a:off x="838200" y="1346200"/>
            <a:ext cx="7150100" cy="314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>
                <a:schemeClr val="dk1"/>
              </a:buClr>
              <a:buSzPts val="1100"/>
              <a:buNone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항생제 내성 예방 캠페인 포스터 만들기</a:t>
            </a:r>
            <a:endParaRPr lang="en-US" altLang="ko-KR" sz="2200" b="1" dirty="0">
              <a:solidFill>
                <a:schemeClr val="dk1"/>
              </a:solidFill>
              <a:latin typeface="+mj-lt"/>
            </a:endParaRP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 err="1">
                <a:latin typeface="+mj-ea"/>
                <a:ea typeface="+mj-ea"/>
              </a:rPr>
              <a:t>캔바</a:t>
            </a:r>
            <a:r>
              <a:rPr lang="ko-KR" altLang="en-US" sz="2200" b="1" dirty="0">
                <a:latin typeface="+mj-ea"/>
                <a:ea typeface="+mj-ea"/>
              </a:rPr>
              <a:t> </a:t>
            </a:r>
            <a:r>
              <a:rPr lang="en-US" altLang="ko-KR" sz="2200" b="1" u="sng" dirty="0">
                <a:solidFill>
                  <a:schemeClr val="hlink"/>
                </a:solidFill>
                <a:latin typeface="+mj-ea"/>
                <a:ea typeface="+mj-ea"/>
                <a:hlinkClick r:id="rId2"/>
              </a:rPr>
              <a:t>https://www.canva.com/ko_kr/</a:t>
            </a:r>
            <a:endParaRPr lang="en-US" altLang="ko-KR" sz="2200" b="1" u="sng" dirty="0">
              <a:solidFill>
                <a:schemeClr val="hlink"/>
              </a:solidFill>
              <a:latin typeface="+mj-ea"/>
              <a:ea typeface="+mj-ea"/>
            </a:endParaRP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 err="1">
                <a:latin typeface="+mj-ea"/>
                <a:ea typeface="+mj-ea"/>
              </a:rPr>
              <a:t>투닝</a:t>
            </a:r>
            <a:r>
              <a:rPr lang="ko-KR" altLang="en-US" sz="2200" b="1" dirty="0">
                <a:latin typeface="+mj-ea"/>
                <a:ea typeface="+mj-ea"/>
              </a:rPr>
              <a:t> </a:t>
            </a:r>
            <a:r>
              <a:rPr lang="en-US" altLang="ko-KR" sz="2200" b="1" u="sng" dirty="0">
                <a:solidFill>
                  <a:schemeClr val="hlink"/>
                </a:solidFill>
                <a:latin typeface="+mj-ea"/>
                <a:ea typeface="+mj-ea"/>
                <a:hlinkClick r:id="rId3"/>
              </a:rPr>
              <a:t>https://tooning.io/</a:t>
            </a:r>
            <a:endParaRPr lang="ko-KR" altLang="en-US" sz="22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49176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1D11A-53ED-D1BF-B78D-D66686597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CECDBB1E-663F-933A-8AA4-0636280321A9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3]</a:t>
            </a:r>
            <a:r>
              <a:rPr lang="en-US" altLang="ko-KR" sz="28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28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 예방 캠페인 활동 계획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F70C27-262D-62A1-0290-F3C9FC1604F5}"/>
              </a:ext>
            </a:extLst>
          </p:cNvPr>
          <p:cNvSpPr txBox="1">
            <a:spLocks/>
          </p:cNvSpPr>
          <p:nvPr/>
        </p:nvSpPr>
        <p:spPr>
          <a:xfrm>
            <a:off x="838200" y="1346200"/>
            <a:ext cx="3628292" cy="31484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>
                <a:schemeClr val="dk1"/>
              </a:buClr>
              <a:buSzPts val="1100"/>
              <a:buNone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항생제 내성 예방 </a:t>
            </a:r>
            <a:r>
              <a:rPr lang="ko-KR" altLang="en-US" sz="2200" b="1" dirty="0" err="1">
                <a:solidFill>
                  <a:schemeClr val="dk1"/>
                </a:solidFill>
                <a:latin typeface="+mj-lt"/>
              </a:rPr>
              <a:t>캠페인송</a:t>
            </a: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 만들기</a:t>
            </a:r>
            <a:endParaRPr lang="en-US" altLang="ko-KR" sz="2200" b="1" dirty="0">
              <a:solidFill>
                <a:schemeClr val="dk1"/>
              </a:solidFill>
              <a:latin typeface="+mj-lt"/>
            </a:endParaRP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2400"/>
              </a:spcAft>
              <a:buClr>
                <a:schemeClr val="dk1"/>
              </a:buClr>
              <a:buSzPts val="1100"/>
            </a:pPr>
            <a:r>
              <a:rPr lang="en-US" altLang="ko-KR" sz="2200" b="1" dirty="0" err="1">
                <a:latin typeface="+mj-ea"/>
                <a:ea typeface="+mj-ea"/>
              </a:rPr>
              <a:t>SonoA</a:t>
            </a:r>
            <a:r>
              <a:rPr lang="ko-KR" altLang="en-US" sz="2200" b="1" dirty="0">
                <a:latin typeface="+mj-ea"/>
                <a:ea typeface="+mj-ea"/>
              </a:rPr>
              <a:t> </a:t>
            </a:r>
            <a:r>
              <a:rPr lang="en-US" altLang="ko" sz="2000" u="sng" dirty="0">
                <a:solidFill>
                  <a:schemeClr val="hlink"/>
                </a:solidFill>
                <a:hlinkClick r:id="rId2"/>
              </a:rPr>
              <a:t>https://suno.com/</a:t>
            </a:r>
            <a:endParaRPr lang="en-US" altLang="ko-KR" sz="2000" dirty="0"/>
          </a:p>
        </p:txBody>
      </p:sp>
      <p:pic>
        <p:nvPicPr>
          <p:cNvPr id="6" name="Google Shape;129;p24">
            <a:extLst>
              <a:ext uri="{FF2B5EF4-FFF2-40B4-BE49-F238E27FC236}">
                <a16:creationId xmlns:a16="http://schemas.microsoft.com/office/drawing/2014/main" id="{9AC5ACDD-04C7-E95B-E4AC-5F32B75A059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1" y="1455355"/>
            <a:ext cx="3628292" cy="2930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933835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DC7BE-C586-8AC9-3FB6-34B87147D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3801EBDF-AACF-7C5E-52B1-78115DA33599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가상 속보뉴스 읽기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ACF518-E901-D6C2-2A19-9A0A3EAA4D69}"/>
              </a:ext>
            </a:extLst>
          </p:cNvPr>
          <p:cNvSpPr txBox="1"/>
          <p:nvPr/>
        </p:nvSpPr>
        <p:spPr>
          <a:xfrm>
            <a:off x="5653088" y="2661931"/>
            <a:ext cx="876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solidFill>
                  <a:schemeClr val="bg1"/>
                </a:solidFill>
              </a:rPr>
              <a:t>항생제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74C72D-F1C9-42F2-A4EB-9A900086C8A0}"/>
              </a:ext>
            </a:extLst>
          </p:cNvPr>
          <p:cNvSpPr txBox="1"/>
          <p:nvPr/>
        </p:nvSpPr>
        <p:spPr>
          <a:xfrm>
            <a:off x="838200" y="1156505"/>
            <a:ext cx="7467600" cy="3439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건강지킴</a:t>
            </a:r>
            <a:r>
              <a:rPr kumimoji="0" lang="ko-KR" altLang="ko-K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신문 「</a:t>
            </a:r>
            <a:r>
              <a:rPr kumimoji="0" lang="ko-KR" altLang="ko-KR" sz="12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OO중</a:t>
            </a:r>
            <a:r>
              <a:rPr kumimoji="0" lang="ko-KR" altLang="ko-K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뉴스」</a:t>
            </a:r>
            <a:endParaRPr kumimoji="0" lang="en-US" altLang="ko-KR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ko-K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속보</a:t>
            </a:r>
            <a:r>
              <a:rPr kumimoji="0" lang="en-US" altLang="ko-K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! ○○</a:t>
            </a:r>
            <a:r>
              <a:rPr kumimoji="0" lang="ko-K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중학교</a:t>
            </a:r>
            <a:r>
              <a:rPr kumimoji="0" lang="en-US" altLang="ko-K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ko-KR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호흡기 감염병 유행으로 인한 휴교</a:t>
            </a:r>
            <a:endParaRPr kumimoji="0" lang="ko-KR" altLang="ko-KR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기자: 건강지킴이 기자단</a:t>
            </a:r>
            <a:endParaRPr kumimoji="0" lang="en-US" altLang="ko-KR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ko-K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900" dirty="0">
                <a:latin typeface="+mj-lt"/>
              </a:rPr>
              <a:t>○○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중학교는 최근 교내에서 </a:t>
            </a:r>
            <a:r>
              <a:rPr lang="en-US" altLang="ko-KR" sz="1900" dirty="0">
                <a:latin typeface="+mj-lt"/>
              </a:rPr>
              <a:t>△△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세균으로 인한 호흡기 감염병이 확산됨에 따라 </a:t>
            </a:r>
            <a:r>
              <a:rPr lang="en-US" altLang="ko-KR" sz="1900" dirty="0">
                <a:latin typeface="+mj-lt"/>
              </a:rPr>
              <a:t>○○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일부터 일주일간 임시 휴교에 들어갔다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900" dirty="0">
                <a:latin typeface="+mj-lt"/>
              </a:rPr>
              <a:t>○○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중학교는 이날 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"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감염병 환자가 계속 늘고 있어 추가 피해를 막고자 휴교를 결정했다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"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고 밝혔다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특히 검사 결과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, </a:t>
            </a:r>
            <a:r>
              <a:rPr kumimoji="0" lang="ko-KR" alt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결석 중인 학생의 절반 이상에서 항생제를 복용해도 항생제 내성으로 인해 치료가 잘 되지 않고 있어 우려되는 상황이다</a:t>
            </a:r>
            <a:r>
              <a:rPr kumimoji="0" lang="en-US" altLang="ko-KR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.</a:t>
            </a:r>
            <a:endParaRPr kumimoji="0" lang="ko-KR" altLang="ko-KR" sz="1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53726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10184E-71BB-55E5-D995-F302E366043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44580"/>
            <a:ext cx="7467600" cy="652700"/>
          </a:xfrm>
        </p:spPr>
        <p:txBody>
          <a:bodyPr>
            <a:noAutofit/>
          </a:bodyPr>
          <a:lstStyle/>
          <a:p>
            <a:r>
              <a:rPr lang="ko-KR" altLang="en-US" sz="30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학습목표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58333DCD-3E26-18EC-5199-DE56C4CE8508}"/>
              </a:ext>
            </a:extLst>
          </p:cNvPr>
          <p:cNvSpPr/>
          <p:nvPr/>
        </p:nvSpPr>
        <p:spPr>
          <a:xfrm>
            <a:off x="1469828" y="1808384"/>
            <a:ext cx="595192" cy="595192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B8DD24-EB39-35C1-02F0-2CF2B24463BD}"/>
              </a:ext>
            </a:extLst>
          </p:cNvPr>
          <p:cNvSpPr txBox="1"/>
          <p:nvPr/>
        </p:nvSpPr>
        <p:spPr>
          <a:xfrm>
            <a:off x="2202180" y="1741008"/>
            <a:ext cx="5356860" cy="729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base" latinLnBrk="0">
              <a:lnSpc>
                <a:spcPct val="108000"/>
              </a:lnSpc>
              <a:buNone/>
            </a:pP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항생제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내성의 문제점과 올바른 항생제 복용의 중요성을 설명할 수 있다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2000" kern="0" spc="-10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83A4544B-19A4-1A2F-E241-52119F792AAD}"/>
              </a:ext>
            </a:extLst>
          </p:cNvPr>
          <p:cNvSpPr/>
          <p:nvPr/>
        </p:nvSpPr>
        <p:spPr>
          <a:xfrm>
            <a:off x="1469828" y="3083231"/>
            <a:ext cx="595192" cy="595192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F35758-46CB-907D-D70A-2FAF03EC9816}"/>
              </a:ext>
            </a:extLst>
          </p:cNvPr>
          <p:cNvSpPr txBox="1"/>
          <p:nvPr/>
        </p:nvSpPr>
        <p:spPr>
          <a:xfrm>
            <a:off x="2202180" y="3182055"/>
            <a:ext cx="5356860" cy="397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0" fontAlgn="base" latinLnBrk="0">
              <a:lnSpc>
                <a:spcPct val="108000"/>
              </a:lnSpc>
              <a:buNone/>
            </a:pP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항생제 내성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 </a:t>
            </a:r>
            <a:r>
              <a:rPr lang="ko-KR" altLang="en-US" sz="2000" kern="0" spc="-100" dirty="0">
                <a:solidFill>
                  <a:srgbClr val="000000"/>
                </a:solidFill>
                <a:effectLst/>
                <a:latin typeface="+mn-ea"/>
              </a:rPr>
              <a:t>예방법을 실천할 수 있다</a:t>
            </a:r>
            <a:r>
              <a:rPr lang="en-US" altLang="ko-KR" sz="2000" kern="0" spc="-100" dirty="0">
                <a:solidFill>
                  <a:srgbClr val="000000"/>
                </a:solidFill>
                <a:effectLst/>
                <a:latin typeface="+mn-ea"/>
              </a:rPr>
              <a:t>.</a:t>
            </a:r>
            <a:endParaRPr lang="ko-KR" altLang="en-US" sz="2000" kern="0" spc="-100" dirty="0">
              <a:solidFill>
                <a:srgbClr val="000000"/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0889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21F50D-8198-937F-5D97-A55FE93FB8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41B9E531-7B4C-4629-CD01-E9716702898E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학습활동 안내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4C523CA-686C-F850-D944-00FCE5BC3313}"/>
              </a:ext>
            </a:extLst>
          </p:cNvPr>
          <p:cNvSpPr txBox="1"/>
          <p:nvPr/>
        </p:nvSpPr>
        <p:spPr>
          <a:xfrm>
            <a:off x="828674" y="2320117"/>
            <a:ext cx="217170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2400" b="1" dirty="0">
                <a:solidFill>
                  <a:srgbClr val="7030A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➊</a:t>
            </a:r>
          </a:p>
          <a:p>
            <a:pPr algn="ctr"/>
            <a:r>
              <a:rPr lang="ko-KR" altLang="en-US" dirty="0">
                <a:latin typeface="+mj-lt"/>
              </a:rPr>
              <a:t>항생제 내성의 정의와 원인</a:t>
            </a:r>
            <a:r>
              <a:rPr lang="en-US" altLang="ko-KR" dirty="0">
                <a:latin typeface="+mj-lt"/>
              </a:rPr>
              <a:t>, </a:t>
            </a:r>
            <a:r>
              <a:rPr lang="ko-KR" altLang="en-US" dirty="0">
                <a:latin typeface="+mj-lt"/>
              </a:rPr>
              <a:t>올바른 항생제 사용방법</a:t>
            </a:r>
            <a:endParaRPr lang="en-US" altLang="ko-KR" dirty="0">
              <a:latin typeface="+mj-lt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59B9A29-AA32-3332-E789-400D39C0DF24}"/>
              </a:ext>
            </a:extLst>
          </p:cNvPr>
          <p:cNvSpPr txBox="1"/>
          <p:nvPr/>
        </p:nvSpPr>
        <p:spPr>
          <a:xfrm>
            <a:off x="3486148" y="2320117"/>
            <a:ext cx="217170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2400" b="1" dirty="0">
                <a:solidFill>
                  <a:srgbClr val="7030A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➋</a:t>
            </a:r>
          </a:p>
          <a:p>
            <a:pPr algn="ctr"/>
            <a:r>
              <a:rPr lang="ko-KR" altLang="en-US" sz="1800" dirty="0">
                <a:latin typeface="+mj-lt"/>
              </a:rPr>
              <a:t>항생제</a:t>
            </a:r>
            <a:r>
              <a:rPr lang="en-US" altLang="ko-KR" sz="1800" dirty="0">
                <a:latin typeface="+mj-lt"/>
              </a:rPr>
              <a:t> </a:t>
            </a:r>
            <a:r>
              <a:rPr lang="ko-KR" altLang="en-US" sz="1800" dirty="0">
                <a:latin typeface="+mj-lt"/>
              </a:rPr>
              <a:t>오</a:t>
            </a:r>
            <a:r>
              <a:rPr lang="en-US" altLang="ko-KR" sz="1800" dirty="0">
                <a:latin typeface="+mj-lt"/>
              </a:rPr>
              <a:t>·</a:t>
            </a:r>
            <a:r>
              <a:rPr lang="ko-KR" altLang="en-US" sz="1800" dirty="0">
                <a:latin typeface="+mj-lt"/>
              </a:rPr>
              <a:t>남용 사례 및 항생제</a:t>
            </a:r>
            <a:r>
              <a:rPr lang="en-US" altLang="ko-KR" sz="1800" dirty="0">
                <a:latin typeface="+mj-lt"/>
              </a:rPr>
              <a:t> </a:t>
            </a:r>
            <a:r>
              <a:rPr lang="ko-KR" altLang="en-US" sz="1800" dirty="0">
                <a:latin typeface="+mj-lt"/>
              </a:rPr>
              <a:t>오</a:t>
            </a:r>
            <a:r>
              <a:rPr lang="en-US" altLang="ko-KR" sz="1800" dirty="0">
                <a:latin typeface="+mj-lt"/>
              </a:rPr>
              <a:t>·</a:t>
            </a:r>
            <a:r>
              <a:rPr lang="ko-KR" altLang="en-US" sz="1800" dirty="0">
                <a:latin typeface="+mj-lt"/>
              </a:rPr>
              <a:t>남용으로 인한 영향</a:t>
            </a:r>
            <a:endParaRPr lang="en-US" altLang="ko-KR" sz="1800" dirty="0">
              <a:latin typeface="+mj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CF280C0-EABA-6860-C8EE-E552D3BF9DBF}"/>
              </a:ext>
            </a:extLst>
          </p:cNvPr>
          <p:cNvSpPr txBox="1"/>
          <p:nvPr/>
        </p:nvSpPr>
        <p:spPr>
          <a:xfrm>
            <a:off x="6143622" y="2320117"/>
            <a:ext cx="21717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altLang="ko-KR" sz="2400" b="1" dirty="0">
                <a:solidFill>
                  <a:srgbClr val="7030A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➌</a:t>
            </a:r>
          </a:p>
          <a:p>
            <a:pPr algn="ctr"/>
            <a:r>
              <a:rPr lang="ko-KR" altLang="en-US" sz="1800" dirty="0">
                <a:latin typeface="+mj-lt"/>
              </a:rPr>
              <a:t>항생제 내성 예방 캠페인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F76681F-E5F2-823F-E8F4-A05C6CFF57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668" y="1501295"/>
            <a:ext cx="667452" cy="45955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31ED6072-5AFC-8920-6DBD-99D540F68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8364" y="1501295"/>
            <a:ext cx="667452" cy="459558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6F479C76-FF17-25EA-1BFF-F910AE0A2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060" y="1501295"/>
            <a:ext cx="667452" cy="45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642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8DDED7-C57A-688F-9AC0-7B253EB05D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A205F75-391F-07BB-F3E0-059F4D25FA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199" y="1332000"/>
            <a:ext cx="7564395" cy="3346847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ko-KR" altLang="en-US" sz="2200" b="1" dirty="0"/>
              <a:t>세균이 항생제를 견딜 수 있도록 변해서</a:t>
            </a:r>
            <a:r>
              <a:rPr lang="en-US" altLang="ko-KR" sz="2200" b="1" dirty="0"/>
              <a:t>, </a:t>
            </a:r>
            <a:r>
              <a:rPr lang="ko-KR" altLang="en-US" sz="2200" b="1" dirty="0"/>
              <a:t>사용하던</a:t>
            </a:r>
            <a:br>
              <a:rPr lang="en-US" altLang="ko-KR" sz="2200" b="1" dirty="0"/>
            </a:br>
            <a:r>
              <a:rPr lang="ko-KR" altLang="en-US" sz="2200" b="1" dirty="0"/>
              <a:t>항생제가 세균을 죽이거나 치료할 수 없게 되는 현상</a:t>
            </a:r>
            <a:endParaRPr lang="ko-KR" altLang="en-US" sz="2200" b="1" dirty="0">
              <a:solidFill>
                <a:srgbClr val="0070C0"/>
              </a:solidFill>
            </a:endParaRP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6322B881-87BA-AB7F-3C0E-D7CC06365E5F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1]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A34992-43AE-09E5-E13A-E5D34A1FA52A}"/>
              </a:ext>
            </a:extLst>
          </p:cNvPr>
          <p:cNvSpPr txBox="1"/>
          <p:nvPr/>
        </p:nvSpPr>
        <p:spPr>
          <a:xfrm>
            <a:off x="2161725" y="2439639"/>
            <a:ext cx="4820550" cy="323165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pPr algn="ctr"/>
            <a:r>
              <a:rPr lang="ko-KR" altLang="en-US" sz="1500" b="1" dirty="0">
                <a:solidFill>
                  <a:schemeClr val="bg1"/>
                </a:solidFill>
                <a:latin typeface="+mj-lt"/>
              </a:rPr>
              <a:t>세균이 특정 항생제에 저항력을 가지고 생존하는 능력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AC99EA1-C192-F0E4-BA64-BB8CB695C413}"/>
              </a:ext>
            </a:extLst>
          </p:cNvPr>
          <p:cNvGrpSpPr/>
          <p:nvPr/>
        </p:nvGrpSpPr>
        <p:grpSpPr>
          <a:xfrm>
            <a:off x="1356447" y="2835942"/>
            <a:ext cx="6431106" cy="1706816"/>
            <a:chOff x="1356447" y="2835942"/>
            <a:chExt cx="6431106" cy="1706816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8CBC2668-15E5-09A3-E7AE-CE8E20EB8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38830" y="3005423"/>
              <a:ext cx="2548723" cy="1255240"/>
            </a:xfrm>
            <a:prstGeom prst="rect">
              <a:avLst/>
            </a:prstGeom>
          </p:spPr>
        </p:pic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5A9A38AC-C3F1-0F7A-A05F-F0AE1D66D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6447" y="2835942"/>
              <a:ext cx="2275753" cy="1706816"/>
            </a:xfrm>
            <a:prstGeom prst="rect">
              <a:avLst/>
            </a:prstGeom>
          </p:spPr>
        </p:pic>
        <p:sp>
          <p:nvSpPr>
            <p:cNvPr id="9" name="화살표: 오른쪽 8">
              <a:extLst>
                <a:ext uri="{FF2B5EF4-FFF2-40B4-BE49-F238E27FC236}">
                  <a16:creationId xmlns:a16="http://schemas.microsoft.com/office/drawing/2014/main" id="{FB46E34A-FF5B-2C05-1016-4C4F91303080}"/>
                </a:ext>
              </a:extLst>
            </p:cNvPr>
            <p:cNvSpPr/>
            <p:nvPr/>
          </p:nvSpPr>
          <p:spPr>
            <a:xfrm>
              <a:off x="4324350" y="3486150"/>
              <a:ext cx="495300" cy="273050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1586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6C681-BCEE-1491-2729-BBD83AC40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5EE43ED2-48AC-F012-23CC-1DC33F8F97E8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내성의 원인</a:t>
            </a:r>
          </a:p>
        </p:txBody>
      </p: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E00D54D3-9E99-6DCB-D70F-7ACAF4BBE70D}"/>
              </a:ext>
            </a:extLst>
          </p:cNvPr>
          <p:cNvSpPr/>
          <p:nvPr/>
        </p:nvSpPr>
        <p:spPr>
          <a:xfrm>
            <a:off x="1010602" y="1571773"/>
            <a:ext cx="2026920" cy="258112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b="1" dirty="0"/>
              <a:t>항생제 오남용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874C74FD-3963-92B8-5DD0-4F904E6223F4}"/>
              </a:ext>
            </a:extLst>
          </p:cNvPr>
          <p:cNvSpPr/>
          <p:nvPr/>
        </p:nvSpPr>
        <p:spPr>
          <a:xfrm>
            <a:off x="3558541" y="1571773"/>
            <a:ext cx="2026920" cy="258112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b="1" dirty="0"/>
              <a:t>부적절한 감염 예방관리로 인한 항생제 </a:t>
            </a:r>
            <a:r>
              <a:rPr lang="ko-KR" altLang="en-US" b="1" dirty="0" err="1"/>
              <a:t>내성균</a:t>
            </a:r>
            <a:r>
              <a:rPr lang="ko-KR" altLang="en-US" b="1" dirty="0"/>
              <a:t> 전파</a:t>
            </a:r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609A95B4-A162-E9AD-23B5-6F0CC625ECD4}"/>
              </a:ext>
            </a:extLst>
          </p:cNvPr>
          <p:cNvSpPr/>
          <p:nvPr/>
        </p:nvSpPr>
        <p:spPr>
          <a:xfrm>
            <a:off x="6106481" y="1571773"/>
            <a:ext cx="2026920" cy="2581128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ko-KR" altLang="en-US" b="1" dirty="0"/>
              <a:t>식품</a:t>
            </a:r>
            <a:r>
              <a:rPr lang="en-US" altLang="ko-KR" b="1" dirty="0"/>
              <a:t>, </a:t>
            </a:r>
            <a:r>
              <a:rPr lang="ko-KR" altLang="en-US" b="1" dirty="0"/>
              <a:t>환경을 통한 항생제 </a:t>
            </a:r>
            <a:r>
              <a:rPr lang="ko-KR" altLang="en-US" b="1" dirty="0" err="1"/>
              <a:t>내성균</a:t>
            </a:r>
            <a:r>
              <a:rPr lang="ko-KR" altLang="en-US" b="1" dirty="0"/>
              <a:t> 전파</a:t>
            </a:r>
          </a:p>
        </p:txBody>
      </p:sp>
    </p:spTree>
    <p:extLst>
      <p:ext uri="{BB962C8B-B14F-4D97-AF65-F5344CB8AC3E}">
        <p14:creationId xmlns:p14="http://schemas.microsoft.com/office/powerpoint/2010/main" val="1946098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DBE30-B205-619B-558F-74FF1C386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A9B9FE-8005-8C44-35C2-32FB471D523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346200"/>
            <a:ext cx="7150100" cy="3332648"/>
          </a:xfrm>
        </p:spPr>
        <p:txBody>
          <a:bodyPr>
            <a:normAutofit/>
          </a:bodyPr>
          <a:lstStyle/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의사의 처방에 따른 항생제 복용 방법과 처방한 복용기간 지키기</a:t>
            </a: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항생제 나눠 먹기</a:t>
            </a:r>
            <a:r>
              <a:rPr lang="en-US" altLang="ko-KR" sz="2200" b="1" dirty="0">
                <a:solidFill>
                  <a:schemeClr val="dk1"/>
                </a:solidFill>
                <a:latin typeface="+mj-lt"/>
              </a:rPr>
              <a:t>, </a:t>
            </a: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남은 항생제 임의로 먹기 등 항생제 오용 금지</a:t>
            </a: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항생제 복용 방법은 의사와 약사에게 문의하기</a:t>
            </a:r>
          </a:p>
          <a:p>
            <a:pPr marL="180000" indent="-18000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</a:pPr>
            <a:r>
              <a:rPr lang="ko-KR" altLang="en-US" sz="2200" b="1" dirty="0">
                <a:solidFill>
                  <a:schemeClr val="dk1"/>
                </a:solidFill>
                <a:latin typeface="+mj-lt"/>
              </a:rPr>
              <a:t>감기에는 항생제 복용하지 않기</a:t>
            </a:r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536419BB-5157-D133-FDB5-73711A5F3A4C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항생제의 올바른 사용방법</a:t>
            </a:r>
          </a:p>
        </p:txBody>
      </p:sp>
    </p:spTree>
    <p:extLst>
      <p:ext uri="{BB962C8B-B14F-4D97-AF65-F5344CB8AC3E}">
        <p14:creationId xmlns:p14="http://schemas.microsoft.com/office/powerpoint/2010/main" val="12746526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C3020-3E26-1090-758E-CC88383978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D689C6D-BAC9-B9FF-DCD6-E476157206AD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[</a:t>
            </a:r>
            <a:r>
              <a:rPr lang="ko-KR" altLang="en-US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활동</a:t>
            </a:r>
            <a:r>
              <a:rPr lang="en-US" altLang="ko-KR" sz="2200" dirty="0">
                <a:solidFill>
                  <a:srgbClr val="7030A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2]</a:t>
            </a:r>
            <a:r>
              <a:rPr lang="en-US" altLang="ko-KR" sz="3000" dirty="0">
                <a:solidFill>
                  <a:srgbClr val="00B0F0"/>
                </a:solidFill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 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오</a:t>
            </a:r>
            <a:r>
              <a:rPr lang="en-US" altLang="ko-KR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·</a:t>
            </a:r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남용 사례 알아보기</a:t>
            </a:r>
          </a:p>
        </p:txBody>
      </p:sp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47263B67-5EB7-F94A-BD32-47A2532C4EB2}"/>
              </a:ext>
            </a:extLst>
          </p:cNvPr>
          <p:cNvSpPr txBox="1">
            <a:spLocks/>
          </p:cNvSpPr>
          <p:nvPr/>
        </p:nvSpPr>
        <p:spPr>
          <a:xfrm>
            <a:off x="838201" y="1346199"/>
            <a:ext cx="1869830" cy="102420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Clr>
                <a:schemeClr val="dk1"/>
              </a:buClr>
              <a:buSzPts val="1100"/>
              <a:buNone/>
            </a:pPr>
            <a:r>
              <a:rPr lang="en-US" altLang="ko-KR" sz="1800" b="1" dirty="0">
                <a:solidFill>
                  <a:schemeClr val="dk1"/>
                </a:solidFill>
                <a:latin typeface="+mj-lt"/>
              </a:rPr>
              <a:t>[</a:t>
            </a:r>
            <a:r>
              <a:rPr lang="ko-KR" altLang="en-US" sz="1800" b="1" dirty="0">
                <a:solidFill>
                  <a:schemeClr val="dk1"/>
                </a:solidFill>
                <a:latin typeface="+mj-lt"/>
              </a:rPr>
              <a:t>모둠 활동</a:t>
            </a:r>
            <a:r>
              <a:rPr lang="en-US" altLang="ko-KR" sz="1800" b="1" dirty="0">
                <a:solidFill>
                  <a:schemeClr val="dk1"/>
                </a:solidFill>
                <a:latin typeface="+mj-lt"/>
              </a:rPr>
              <a:t>]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None/>
            </a:pPr>
            <a:r>
              <a:rPr lang="ko-KR" altLang="en-US" sz="1800" b="1" dirty="0">
                <a:solidFill>
                  <a:schemeClr val="dk1"/>
                </a:solidFill>
                <a:latin typeface="+mj-lt"/>
              </a:rPr>
              <a:t>활동지에 작성해 주세요</a:t>
            </a:r>
            <a:r>
              <a:rPr lang="en-US" altLang="ko-KR" sz="1800" b="1" dirty="0">
                <a:solidFill>
                  <a:schemeClr val="dk1"/>
                </a:solidFill>
                <a:latin typeface="+mj-lt"/>
              </a:rPr>
              <a:t>.</a:t>
            </a:r>
            <a:endParaRPr lang="ko-KR" altLang="en-US" sz="1800" b="1" dirty="0">
              <a:solidFill>
                <a:schemeClr val="dk1"/>
              </a:solidFill>
              <a:latin typeface="+mj-lt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DD32CD94-9301-045E-2B93-664BAFF6A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456" y="1171034"/>
            <a:ext cx="5465298" cy="3366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44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0B9AF-9DD7-D30B-13D3-94E6D3BD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379E4277-EE85-2D2D-94E3-0F2C5B4502BD}"/>
              </a:ext>
            </a:extLst>
          </p:cNvPr>
          <p:cNvSpPr txBox="1">
            <a:spLocks/>
          </p:cNvSpPr>
          <p:nvPr/>
        </p:nvSpPr>
        <p:spPr>
          <a:xfrm>
            <a:off x="838200" y="444580"/>
            <a:ext cx="7467600" cy="652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3000" dirty="0">
                <a:latin typeface="여기어때 잘난체" panose="020B0600000101010101" pitchFamily="50" charset="-127"/>
                <a:ea typeface="여기어때 잘난체" panose="020B0600000101010101" pitchFamily="50" charset="-127"/>
              </a:rPr>
              <a:t>항생제 내성으로 인한 영향 알아보기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2295B55F-D643-886C-5069-03AD30C332D6}"/>
              </a:ext>
            </a:extLst>
          </p:cNvPr>
          <p:cNvGrpSpPr/>
          <p:nvPr/>
        </p:nvGrpSpPr>
        <p:grpSpPr>
          <a:xfrm>
            <a:off x="993078" y="1749424"/>
            <a:ext cx="7157844" cy="2251076"/>
            <a:chOff x="955868" y="1978024"/>
            <a:chExt cx="7157844" cy="2251076"/>
          </a:xfrm>
        </p:grpSpPr>
        <p:sp>
          <p:nvSpPr>
            <p:cNvPr id="5" name="사각형: 둥근 위쪽 모서리 4">
              <a:extLst>
                <a:ext uri="{FF2B5EF4-FFF2-40B4-BE49-F238E27FC236}">
                  <a16:creationId xmlns:a16="http://schemas.microsoft.com/office/drawing/2014/main" id="{FBD719A7-3763-357D-DBB1-AECB9FE6A59A}"/>
                </a:ext>
              </a:extLst>
            </p:cNvPr>
            <p:cNvSpPr/>
            <p:nvPr/>
          </p:nvSpPr>
          <p:spPr>
            <a:xfrm>
              <a:off x="955868" y="1978024"/>
              <a:ext cx="2308226" cy="454660"/>
            </a:xfrm>
            <a:prstGeom prst="round2Same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의료</a:t>
              </a:r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F3270284-C300-E49C-26C4-28116C04CC13}"/>
                </a:ext>
              </a:extLst>
            </p:cNvPr>
            <p:cNvSpPr/>
            <p:nvPr/>
          </p:nvSpPr>
          <p:spPr>
            <a:xfrm>
              <a:off x="968762" y="2432684"/>
              <a:ext cx="2282437" cy="17964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id="{D46AB058-765A-3AFA-FA3A-44072BC53CAF}"/>
                </a:ext>
              </a:extLst>
            </p:cNvPr>
            <p:cNvSpPr/>
            <p:nvPr/>
          </p:nvSpPr>
          <p:spPr>
            <a:xfrm>
              <a:off x="3380676" y="1978024"/>
              <a:ext cx="2308226" cy="454660"/>
            </a:xfrm>
            <a:prstGeom prst="round2Same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경제</a:t>
              </a: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3BACB8A-7EEF-D1DC-FEE1-956D73F6617E}"/>
                </a:ext>
              </a:extLst>
            </p:cNvPr>
            <p:cNvSpPr/>
            <p:nvPr/>
          </p:nvSpPr>
          <p:spPr>
            <a:xfrm>
              <a:off x="3393570" y="2432684"/>
              <a:ext cx="2282437" cy="17964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0D416243-DFA3-7203-7938-E9D55551336C}"/>
                </a:ext>
              </a:extLst>
            </p:cNvPr>
            <p:cNvSpPr/>
            <p:nvPr/>
          </p:nvSpPr>
          <p:spPr>
            <a:xfrm>
              <a:off x="5805486" y="1978024"/>
              <a:ext cx="2308226" cy="454660"/>
            </a:xfrm>
            <a:prstGeom prst="round2Same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b="1" dirty="0"/>
                <a:t>환경</a:t>
              </a: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E6376859-21A7-98E9-1BB2-B8B0DE581090}"/>
                </a:ext>
              </a:extLst>
            </p:cNvPr>
            <p:cNvSpPr/>
            <p:nvPr/>
          </p:nvSpPr>
          <p:spPr>
            <a:xfrm>
              <a:off x="5818380" y="2432684"/>
              <a:ext cx="2282437" cy="179641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661958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2196</TotalTime>
  <Words>331</Words>
  <Application>Microsoft Office PowerPoint</Application>
  <PresentationFormat>화면 슬라이드 쇼(16:9)</PresentationFormat>
  <Paragraphs>60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7" baseType="lpstr">
      <vt:lpstr>Arial</vt:lpstr>
      <vt:lpstr>여기어때 잘난체</vt:lpstr>
      <vt:lpstr>나눔고딕</vt:lpstr>
      <vt:lpstr>맑은 고딕</vt:lpstr>
      <vt:lpstr>Office 테마</vt:lpstr>
      <vt:lpstr>PowerPoint 프레젠테이션</vt:lpstr>
      <vt:lpstr>PowerPoint 프레젠테이션</vt:lpstr>
      <vt:lpstr>학습목표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User</dc:creator>
  <cp:lastModifiedBy>USER</cp:lastModifiedBy>
  <cp:revision>132</cp:revision>
  <dcterms:created xsi:type="dcterms:W3CDTF">2022-02-02T23:57:03Z</dcterms:created>
  <dcterms:modified xsi:type="dcterms:W3CDTF">2025-04-29T05:04:23Z</dcterms:modified>
</cp:coreProperties>
</file>