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  <p:sldId id="257" r:id="rId3"/>
    <p:sldId id="259" r:id="rId4"/>
    <p:sldId id="266" r:id="rId5"/>
    <p:sldId id="262" r:id="rId6"/>
    <p:sldId id="271" r:id="rId7"/>
    <p:sldId id="267" r:id="rId8"/>
    <p:sldId id="272" r:id="rId9"/>
    <p:sldId id="273" r:id="rId10"/>
    <p:sldId id="258" r:id="rId11"/>
    <p:sldId id="268" r:id="rId12"/>
    <p:sldId id="269" r:id="rId13"/>
    <p:sldId id="263" r:id="rId14"/>
    <p:sldId id="260" r:id="rId15"/>
    <p:sldId id="274" r:id="rId16"/>
    <p:sldId id="264" r:id="rId17"/>
    <p:sldId id="265" r:id="rId18"/>
  </p:sldIdLst>
  <p:sldSz cx="9144000" cy="5143500" type="screen16x9"/>
  <p:notesSz cx="6858000" cy="9144000"/>
  <p:embeddedFontLst>
    <p:embeddedFont>
      <p:font typeface="맑은 고딕" panose="020B0503020000020004" pitchFamily="50" charset="-127"/>
      <p:regular r:id="rId19"/>
      <p:bold r:id="rId20"/>
    </p:embeddedFont>
    <p:embeddedFont>
      <p:font typeface="여기어때 잘난체" panose="020B0600000101010101" pitchFamily="50" charset="-127"/>
      <p:bold r:id="rId21"/>
    </p:embeddedFont>
    <p:embeddedFont>
      <p:font typeface="함초롬바탕" panose="02030604000101010101" pitchFamily="18" charset="-127"/>
      <p:regular r:id="rId22"/>
      <p:bold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CEC"/>
    <a:srgbClr val="FF683E"/>
    <a:srgbClr val="FEFCEC"/>
    <a:srgbClr val="464131"/>
    <a:srgbClr val="A6C0E2"/>
    <a:srgbClr val="EF8062"/>
    <a:srgbClr val="62A2BF"/>
    <a:srgbClr val="208865"/>
    <a:srgbClr val="49D5A6"/>
    <a:srgbClr val="F2CC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90" d="100"/>
          <a:sy n="90" d="100"/>
        </p:scale>
        <p:origin x="90" y="12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12" Type="http://schemas.openxmlformats.org/officeDocument/2006/relationships/image" Target="../media/image11.sv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0" Type="http://schemas.openxmlformats.org/officeDocument/2006/relationships/image" Target="../media/image9.png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rgbClr val="62A2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E03D8AEF-64A0-11C5-1402-D7D863394E92}"/>
              </a:ext>
            </a:extLst>
          </p:cNvPr>
          <p:cNvSpPr/>
          <p:nvPr userDrawn="1"/>
        </p:nvSpPr>
        <p:spPr>
          <a:xfrm>
            <a:off x="421482" y="580177"/>
            <a:ext cx="8301037" cy="4296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25EDAB0-05B8-34AE-AC0F-84ABDA6D38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4993" y="304963"/>
            <a:ext cx="3594015" cy="61436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AD714DD6-72D5-C46A-905D-2A88B18FC6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12898" y="3139437"/>
            <a:ext cx="1898908" cy="1737364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9CF7F815-8C15-3AB8-211C-7C26C074D9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04549" y="829014"/>
            <a:ext cx="180622" cy="180622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4BE31281-F784-847F-EAF4-AC861EC3F8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08422" y="2338939"/>
            <a:ext cx="180622" cy="180622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4DE229AF-A92D-D943-CEA8-8174F69262F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81648" y="3061551"/>
            <a:ext cx="146756" cy="146756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2CF587B3-F4A6-A2BF-E04D-94E26326DB4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489828" y="2788255"/>
            <a:ext cx="203200" cy="214489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E3589710-6F46-F08F-8548-734107B6245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840757" y="2714877"/>
            <a:ext cx="146756" cy="146756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2D4ED1C9-FEF9-5CE9-ADD2-5B45B6E6AFF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197689" y="2895499"/>
            <a:ext cx="135467" cy="135467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0E20DB3D-2426-37ED-7FD2-1DC6D168CBE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59130" y="1186414"/>
            <a:ext cx="180622" cy="180622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57DF1D00-1252-55BA-C7E5-F4317DC2B8E3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95987" y="1010593"/>
            <a:ext cx="1877572" cy="1560579"/>
          </a:xfrm>
          <a:prstGeom prst="rect">
            <a:avLst/>
          </a:prstGeom>
        </p:spPr>
      </p:pic>
      <p:pic>
        <p:nvPicPr>
          <p:cNvPr id="2" name="그래픽 1">
            <a:extLst>
              <a:ext uri="{FF2B5EF4-FFF2-40B4-BE49-F238E27FC236}">
                <a16:creationId xmlns:a16="http://schemas.microsoft.com/office/drawing/2014/main" id="{457F1F1A-FA51-6D20-086B-D1AC38005F08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882390" y="4335784"/>
            <a:ext cx="16192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34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2025-04-28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51287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2025-04-28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73655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2025-04-28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009439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2025-04-28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61652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rgbClr val="62A2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07B22F8-30C6-54C1-CDAF-9AF6B98E57F3}"/>
              </a:ext>
            </a:extLst>
          </p:cNvPr>
          <p:cNvSpPr/>
          <p:nvPr userDrawn="1"/>
        </p:nvSpPr>
        <p:spPr>
          <a:xfrm>
            <a:off x="421482" y="580177"/>
            <a:ext cx="8301037" cy="4296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0479EA8-4C75-B55E-126E-741FCD1CAD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4993" y="304963"/>
            <a:ext cx="3594015" cy="61436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2ACE38EB-F043-A923-0E54-E6A1F1EBA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566" y="1200683"/>
            <a:ext cx="851958" cy="109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28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bg>
      <p:bgPr>
        <a:solidFill>
          <a:srgbClr val="62A2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07B22F8-30C6-54C1-CDAF-9AF6B98E57F3}"/>
              </a:ext>
            </a:extLst>
          </p:cNvPr>
          <p:cNvSpPr/>
          <p:nvPr userDrawn="1"/>
        </p:nvSpPr>
        <p:spPr>
          <a:xfrm>
            <a:off x="421482" y="580177"/>
            <a:ext cx="8301037" cy="4296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0479EA8-4C75-B55E-126E-741FCD1CAD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4993" y="304963"/>
            <a:ext cx="3594015" cy="61436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2ACE38EB-F043-A923-0E54-E6A1F1EBA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566" y="1200683"/>
            <a:ext cx="851958" cy="1095653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7FA068AC-3329-5B2A-EC28-3466EDBEF8B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45126"/>
          <a:stretch/>
        </p:blipFill>
        <p:spPr>
          <a:xfrm flipH="1">
            <a:off x="6519333" y="3011532"/>
            <a:ext cx="2446864" cy="213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08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bg>
      <p:bgPr>
        <a:solidFill>
          <a:srgbClr val="62A2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07B22F8-30C6-54C1-CDAF-9AF6B98E57F3}"/>
              </a:ext>
            </a:extLst>
          </p:cNvPr>
          <p:cNvSpPr/>
          <p:nvPr userDrawn="1"/>
        </p:nvSpPr>
        <p:spPr>
          <a:xfrm>
            <a:off x="421482" y="580177"/>
            <a:ext cx="8301037" cy="4296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0479EA8-4C75-B55E-126E-741FCD1CAD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4993" y="304963"/>
            <a:ext cx="3594015" cy="61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2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2025-04-28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2128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2025-04-28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133986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2025-04-28</a:t>
            </a:fld>
            <a:endParaRPr kumimoji="1"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889741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2025-04-28</a:t>
            </a:fld>
            <a:endParaRPr kumimoji="1"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87573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2025-04-28</a:t>
            </a:fld>
            <a:endParaRPr kumimoji="1"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89653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41DAC-7459-C844-B138-C8565CF92F31}" type="datetimeFigureOut">
              <a:rPr kumimoji="1" lang="ko-KR" altLang="en-US" smtClean="0"/>
              <a:t>2025-04-28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905303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3" r:id="rId3"/>
    <p:sldLayoutId id="214748367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2A2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9122467-A223-3DDF-0885-13F78B7FEAC6}"/>
              </a:ext>
            </a:extLst>
          </p:cNvPr>
          <p:cNvSpPr txBox="1"/>
          <p:nvPr/>
        </p:nvSpPr>
        <p:spPr>
          <a:xfrm>
            <a:off x="2142493" y="2327387"/>
            <a:ext cx="4859022" cy="1665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5000" spc="-150" dirty="0">
                <a:solidFill>
                  <a:srgbClr val="EF8062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</a:t>
            </a:r>
            <a:r>
              <a:rPr lang="ko-KR" altLang="en-US" sz="5000" spc="-15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50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올바르게</a:t>
            </a:r>
            <a:r>
              <a:rPr lang="ko-KR" altLang="en-US" sz="5000" spc="-15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endParaRPr lang="en-US" altLang="ko-KR" sz="5000" spc="-150" dirty="0">
              <a:solidFill>
                <a:srgbClr val="00B0F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50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사용하기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518549-9A72-9180-C1E7-8219BA564EFF}"/>
              </a:ext>
            </a:extLst>
          </p:cNvPr>
          <p:cNvSpPr txBox="1"/>
          <p:nvPr/>
        </p:nvSpPr>
        <p:spPr>
          <a:xfrm>
            <a:off x="3149608" y="1621757"/>
            <a:ext cx="2844792" cy="493395"/>
          </a:xfrm>
          <a:prstGeom prst="roundRect">
            <a:avLst>
              <a:gd name="adj" fmla="val 22634"/>
            </a:avLst>
          </a:prstGeom>
          <a:solidFill>
            <a:srgbClr val="EF8062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spc="-150" dirty="0">
                <a:solidFill>
                  <a:schemeClr val="bg1"/>
                </a:solidFill>
                <a:latin typeface="+mj-lt"/>
                <a:ea typeface="맑은 고딕" panose="020B0503020000020004" pitchFamily="50" charset="-127"/>
              </a:rPr>
              <a:t>초등학교</a:t>
            </a:r>
            <a:r>
              <a:rPr lang="en-US" altLang="ko-KR" sz="2200" b="1" spc="-150" dirty="0">
                <a:solidFill>
                  <a:schemeClr val="bg1"/>
                </a:solidFill>
                <a:latin typeface="+mj-lt"/>
                <a:ea typeface="맑은 고딕" panose="020B0503020000020004" pitchFamily="50" charset="-127"/>
              </a:rPr>
              <a:t>-</a:t>
            </a:r>
            <a:r>
              <a:rPr lang="ko-KR" altLang="en-US" sz="2200" b="1" spc="-150" dirty="0">
                <a:solidFill>
                  <a:schemeClr val="bg1"/>
                </a:solidFill>
                <a:latin typeface="+mj-lt"/>
                <a:ea typeface="맑은 고딕" panose="020B0503020000020004" pitchFamily="50" charset="-127"/>
              </a:rPr>
              <a:t>고학년</a:t>
            </a:r>
          </a:p>
        </p:txBody>
      </p:sp>
    </p:spTree>
    <p:extLst>
      <p:ext uri="{BB962C8B-B14F-4D97-AF65-F5344CB8AC3E}">
        <p14:creationId xmlns:p14="http://schemas.microsoft.com/office/powerpoint/2010/main" val="2973183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827DE9-A8AE-D37F-748C-07C177094765}"/>
              </a:ext>
            </a:extLst>
          </p:cNvPr>
          <p:cNvSpPr txBox="1"/>
          <p:nvPr/>
        </p:nvSpPr>
        <p:spPr>
          <a:xfrm>
            <a:off x="790575" y="1307026"/>
            <a:ext cx="7562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내성이란</a:t>
            </a:r>
            <a:r>
              <a:rPr lang="en-US" altLang="ko-KR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6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8F21A0-541B-A1E9-DB9C-8C8E17CD6D1D}"/>
              </a:ext>
            </a:extLst>
          </p:cNvPr>
          <p:cNvSpPr txBox="1"/>
          <p:nvPr/>
        </p:nvSpPr>
        <p:spPr>
          <a:xfrm>
            <a:off x="790575" y="2448000"/>
            <a:ext cx="7734300" cy="1930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>
              <a:lnSpc>
                <a:spcPct val="12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ko-KR" altLang="en-US" sz="3000" b="1" spc="-150" dirty="0">
                <a:latin typeface="+mj-ea"/>
                <a:ea typeface="+mj-ea"/>
              </a:rPr>
              <a:t>항생제를 써도 세균이 죽지 않고 버티는 것</a:t>
            </a:r>
          </a:p>
          <a:p>
            <a:pPr marL="252000" indent="-252000">
              <a:lnSpc>
                <a:spcPct val="12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ko-KR" altLang="en-US" sz="3000" b="1" spc="-150" dirty="0" err="1">
                <a:latin typeface="+mj-ea"/>
                <a:ea typeface="+mj-ea"/>
              </a:rPr>
              <a:t>다제내성균</a:t>
            </a:r>
            <a:r>
              <a:rPr lang="en-US" altLang="ko-KR" sz="3000" b="1" spc="-150" dirty="0">
                <a:latin typeface="+mj-ea"/>
                <a:ea typeface="+mj-ea"/>
              </a:rPr>
              <a:t>: </a:t>
            </a:r>
            <a:r>
              <a:rPr lang="ko-KR" altLang="en-US" sz="3000" b="1" spc="-150" dirty="0">
                <a:latin typeface="+mj-ea"/>
                <a:ea typeface="+mj-ea"/>
              </a:rPr>
              <a:t>여러 종류의 항생제에 저항 능력을 지닌 세균</a:t>
            </a:r>
            <a:endParaRPr lang="ko-KR" altLang="en-US" sz="3000" spc="-300" dirty="0">
              <a:latin typeface="+mj-ea"/>
              <a:ea typeface="+mj-ea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3EB2FEFF-292A-382F-8CD1-5AD8B863B980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136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2A010-DDE3-02FC-ED1B-6BF48C960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095175-EB87-BC36-AD16-0E855CFACDA9}"/>
              </a:ext>
            </a:extLst>
          </p:cNvPr>
          <p:cNvSpPr txBox="1"/>
          <p:nvPr/>
        </p:nvSpPr>
        <p:spPr>
          <a:xfrm>
            <a:off x="1871133" y="1307026"/>
            <a:ext cx="626533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40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우리나라 어린이 항생제 복용량</a:t>
            </a:r>
            <a:endParaRPr lang="ko-KR" altLang="en-US" sz="34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235BFC93-9EE2-6192-37A5-0A6959D2A03A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486EFB8-C254-5998-92B9-31FABD098227}"/>
              </a:ext>
            </a:extLst>
          </p:cNvPr>
          <p:cNvSpPr txBox="1"/>
          <p:nvPr/>
        </p:nvSpPr>
        <p:spPr>
          <a:xfrm>
            <a:off x="3472158" y="2310140"/>
            <a:ext cx="222048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500" b="1" dirty="0"/>
              <a:t>항생제 복용량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1B14DB7-44F4-D429-0691-D248E4863630}"/>
              </a:ext>
            </a:extLst>
          </p:cNvPr>
          <p:cNvGrpSpPr/>
          <p:nvPr/>
        </p:nvGrpSpPr>
        <p:grpSpPr>
          <a:xfrm>
            <a:off x="946712" y="2914650"/>
            <a:ext cx="7189755" cy="1485900"/>
            <a:chOff x="827558" y="2914650"/>
            <a:chExt cx="7189755" cy="148590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10CEA82D-95BF-CD6B-A471-0B431392D93D}"/>
                </a:ext>
              </a:extLst>
            </p:cNvPr>
            <p:cNvSpPr/>
            <p:nvPr/>
          </p:nvSpPr>
          <p:spPr>
            <a:xfrm>
              <a:off x="2628900" y="3028950"/>
              <a:ext cx="4219573" cy="477054"/>
            </a:xfrm>
            <a:prstGeom prst="rect">
              <a:avLst/>
            </a:prstGeom>
            <a:solidFill>
              <a:srgbClr val="A6C0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AB4F1130-B3A4-3672-3864-D3D7CE35CB96}"/>
                </a:ext>
              </a:extLst>
            </p:cNvPr>
            <p:cNvSpPr/>
            <p:nvPr/>
          </p:nvSpPr>
          <p:spPr>
            <a:xfrm>
              <a:off x="2628901" y="3782229"/>
              <a:ext cx="1943100" cy="477054"/>
            </a:xfrm>
            <a:prstGeom prst="rect">
              <a:avLst/>
            </a:prstGeom>
            <a:solidFill>
              <a:srgbClr val="A6C0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" name="직선 연결선 6">
              <a:extLst>
                <a:ext uri="{FF2B5EF4-FFF2-40B4-BE49-F238E27FC236}">
                  <a16:creationId xmlns:a16="http://schemas.microsoft.com/office/drawing/2014/main" id="{F006F517-EE04-C66A-CC16-958ACE92C9E0}"/>
                </a:ext>
              </a:extLst>
            </p:cNvPr>
            <p:cNvCxnSpPr>
              <a:cxnSpLocks/>
            </p:cNvCxnSpPr>
            <p:nvPr/>
          </p:nvCxnSpPr>
          <p:spPr>
            <a:xfrm>
              <a:off x="2628900" y="2914650"/>
              <a:ext cx="0" cy="14859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6415D97-8CD0-5E92-557B-4E28E0CA2CD5}"/>
                </a:ext>
              </a:extLst>
            </p:cNvPr>
            <p:cNvSpPr txBox="1"/>
            <p:nvPr/>
          </p:nvSpPr>
          <p:spPr>
            <a:xfrm>
              <a:off x="6926950" y="3082811"/>
              <a:ext cx="10903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59,7 DID</a:t>
              </a:r>
              <a:endParaRPr lang="ko-KR" alt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F90CAE9-9A73-B097-F184-5768FC6ADFE0}"/>
                </a:ext>
              </a:extLst>
            </p:cNvPr>
            <p:cNvSpPr txBox="1"/>
            <p:nvPr/>
          </p:nvSpPr>
          <p:spPr>
            <a:xfrm>
              <a:off x="827559" y="3100045"/>
              <a:ext cx="18013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/>
                <a:t>6</a:t>
              </a:r>
              <a:r>
                <a:rPr lang="ko-KR" altLang="en-US" dirty="0"/>
                <a:t>세 미만 소아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D89DDD4-F905-717C-ED78-6CDAEF82BA07}"/>
                </a:ext>
              </a:extLst>
            </p:cNvPr>
            <p:cNvSpPr txBox="1"/>
            <p:nvPr/>
          </p:nvSpPr>
          <p:spPr>
            <a:xfrm>
              <a:off x="827558" y="3846771"/>
              <a:ext cx="18013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/>
                <a:t>20~64</a:t>
              </a:r>
              <a:r>
                <a:rPr lang="ko-KR" altLang="en-US" dirty="0"/>
                <a:t>세 성인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5E76439-D9CE-40E7-AFFF-A9CA9D87C5D1}"/>
                </a:ext>
              </a:extLst>
            </p:cNvPr>
            <p:cNvSpPr txBox="1"/>
            <p:nvPr/>
          </p:nvSpPr>
          <p:spPr>
            <a:xfrm>
              <a:off x="4649314" y="3836090"/>
              <a:ext cx="10903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/>
                <a:t>22,9 DID</a:t>
              </a:r>
              <a:endParaRPr lang="ko-KR" altLang="en-US" dirty="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995AC205-2D15-4C88-B7D5-A16A5DFEBEC1}"/>
              </a:ext>
            </a:extLst>
          </p:cNvPr>
          <p:cNvSpPr txBox="1"/>
          <p:nvPr/>
        </p:nvSpPr>
        <p:spPr>
          <a:xfrm>
            <a:off x="3454840" y="4400550"/>
            <a:ext cx="4681627" cy="347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2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자료원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</a:rPr>
              <a:t>「의약품 소비량 심층분석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</a:rPr>
              <a:t>보건복지부</a:t>
            </a:r>
            <a:r>
              <a:rPr lang="en-US" altLang="ko-KR" sz="1200" kern="0" spc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</a:rPr>
              <a:t>, 2015)</a:t>
            </a:r>
            <a:r>
              <a:rPr lang="ko-KR" altLang="en-US" sz="1200" kern="0" spc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</a:rPr>
              <a:t>」</a:t>
            </a:r>
            <a:endParaRPr lang="ko-KR" altLang="en-US" sz="1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5811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12727-FFD6-2A2F-5073-B55E91C86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2047EE-8A78-E09B-BCFB-8FAA1F1A1282}"/>
              </a:ext>
            </a:extLst>
          </p:cNvPr>
          <p:cNvSpPr txBox="1"/>
          <p:nvPr/>
        </p:nvSpPr>
        <p:spPr>
          <a:xfrm>
            <a:off x="1439333" y="999249"/>
            <a:ext cx="6265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내성이 생기는 과정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BE6A661B-D402-4B08-B0E6-8147D44EF2FB}"/>
              </a:ext>
            </a:extLst>
          </p:cNvPr>
          <p:cNvGrpSpPr/>
          <p:nvPr/>
        </p:nvGrpSpPr>
        <p:grpSpPr>
          <a:xfrm>
            <a:off x="893277" y="1509823"/>
            <a:ext cx="7304304" cy="3300302"/>
            <a:chOff x="893277" y="1509823"/>
            <a:chExt cx="7304304" cy="3300302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8D765A89-014B-4CC3-A13F-FBD6DCC4AAED}"/>
                </a:ext>
              </a:extLst>
            </p:cNvPr>
            <p:cNvGrpSpPr/>
            <p:nvPr/>
          </p:nvGrpSpPr>
          <p:grpSpPr>
            <a:xfrm>
              <a:off x="923757" y="1509823"/>
              <a:ext cx="7273824" cy="1641837"/>
              <a:chOff x="923757" y="1481248"/>
              <a:chExt cx="7273824" cy="1641837"/>
            </a:xfrm>
          </p:grpSpPr>
          <p:sp>
            <p:nvSpPr>
              <p:cNvPr id="4" name="Freeform 2">
                <a:extLst>
                  <a:ext uri="{FF2B5EF4-FFF2-40B4-BE49-F238E27FC236}">
                    <a16:creationId xmlns:a16="http://schemas.microsoft.com/office/drawing/2014/main" id="{F525D072-FAAD-4E50-8034-E7DA919CDBDE}"/>
                  </a:ext>
                </a:extLst>
              </p:cNvPr>
              <p:cNvSpPr/>
              <p:nvPr/>
            </p:nvSpPr>
            <p:spPr>
              <a:xfrm>
                <a:off x="923757" y="1481248"/>
                <a:ext cx="4802911" cy="1641837"/>
              </a:xfrm>
              <a:custGeom>
                <a:avLst/>
                <a:gdLst/>
                <a:ahLst/>
                <a:cxnLst/>
                <a:rect l="l" t="t" r="r" b="b"/>
                <a:pathLst>
                  <a:path w="4870720" h="7306081">
                    <a:moveTo>
                      <a:pt x="0" y="0"/>
                    </a:moveTo>
                    <a:lnTo>
                      <a:pt x="4870720" y="0"/>
                    </a:lnTo>
                    <a:lnTo>
                      <a:pt x="4870720" y="7306081"/>
                    </a:lnTo>
                    <a:lnTo>
                      <a:pt x="0" y="730608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t="-276" b="-204087"/>
                </a:stretch>
              </a:blipFill>
            </p:spPr>
            <p:txBody>
              <a:bodyPr/>
              <a:lstStyle/>
              <a:p>
                <a:endParaRPr lang="ko-KR" altLang="en-US" u="sng" dirty="0"/>
              </a:p>
            </p:txBody>
          </p:sp>
          <p:grpSp>
            <p:nvGrpSpPr>
              <p:cNvPr id="19" name="그룹 18">
                <a:extLst>
                  <a:ext uri="{FF2B5EF4-FFF2-40B4-BE49-F238E27FC236}">
                    <a16:creationId xmlns:a16="http://schemas.microsoft.com/office/drawing/2014/main" id="{386EFA73-6F25-4BCA-8C70-863108F39015}"/>
                  </a:ext>
                </a:extLst>
              </p:cNvPr>
              <p:cNvGrpSpPr/>
              <p:nvPr/>
            </p:nvGrpSpPr>
            <p:grpSpPr>
              <a:xfrm>
                <a:off x="1323975" y="1638300"/>
                <a:ext cx="1785938" cy="504825"/>
                <a:chOff x="1323975" y="1638300"/>
                <a:chExt cx="1785938" cy="504825"/>
              </a:xfrm>
            </p:grpSpPr>
            <p:sp>
              <p:nvSpPr>
                <p:cNvPr id="16" name="직사각형 15">
                  <a:extLst>
                    <a:ext uri="{FF2B5EF4-FFF2-40B4-BE49-F238E27FC236}">
                      <a16:creationId xmlns:a16="http://schemas.microsoft.com/office/drawing/2014/main" id="{FDCB2171-B547-452F-B7B7-29126E410B56}"/>
                    </a:ext>
                  </a:extLst>
                </p:cNvPr>
                <p:cNvSpPr/>
                <p:nvPr/>
              </p:nvSpPr>
              <p:spPr>
                <a:xfrm>
                  <a:off x="1323975" y="1638300"/>
                  <a:ext cx="1785938" cy="366168"/>
                </a:xfrm>
                <a:prstGeom prst="rect">
                  <a:avLst/>
                </a:prstGeom>
                <a:solidFill>
                  <a:srgbClr val="FEF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직사각형 16">
                  <a:extLst>
                    <a:ext uri="{FF2B5EF4-FFF2-40B4-BE49-F238E27FC236}">
                      <a16:creationId xmlns:a16="http://schemas.microsoft.com/office/drawing/2014/main" id="{09EC4246-71D7-4714-8226-F18C2243AA8C}"/>
                    </a:ext>
                  </a:extLst>
                </p:cNvPr>
                <p:cNvSpPr/>
                <p:nvPr/>
              </p:nvSpPr>
              <p:spPr>
                <a:xfrm>
                  <a:off x="2257425" y="1966912"/>
                  <a:ext cx="733425" cy="176213"/>
                </a:xfrm>
                <a:prstGeom prst="rect">
                  <a:avLst/>
                </a:prstGeom>
                <a:solidFill>
                  <a:srgbClr val="FEF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1" name="그룹 20">
                <a:extLst>
                  <a:ext uri="{FF2B5EF4-FFF2-40B4-BE49-F238E27FC236}">
                    <a16:creationId xmlns:a16="http://schemas.microsoft.com/office/drawing/2014/main" id="{BFC44A16-A9F3-41AC-B728-224CBE66E412}"/>
                  </a:ext>
                </a:extLst>
              </p:cNvPr>
              <p:cNvGrpSpPr/>
              <p:nvPr/>
            </p:nvGrpSpPr>
            <p:grpSpPr>
              <a:xfrm>
                <a:off x="3525321" y="1586722"/>
                <a:ext cx="1785938" cy="352426"/>
                <a:chOff x="3525321" y="1586722"/>
                <a:chExt cx="1785938" cy="352426"/>
              </a:xfrm>
            </p:grpSpPr>
            <p:sp>
              <p:nvSpPr>
                <p:cNvPr id="18" name="직사각형 17">
                  <a:extLst>
                    <a:ext uri="{FF2B5EF4-FFF2-40B4-BE49-F238E27FC236}">
                      <a16:creationId xmlns:a16="http://schemas.microsoft.com/office/drawing/2014/main" id="{9931A0EA-EDC2-4EA8-A54B-55E80329A8FF}"/>
                    </a:ext>
                  </a:extLst>
                </p:cNvPr>
                <p:cNvSpPr/>
                <p:nvPr/>
              </p:nvSpPr>
              <p:spPr>
                <a:xfrm>
                  <a:off x="3525321" y="1586722"/>
                  <a:ext cx="1785938" cy="176213"/>
                </a:xfrm>
                <a:prstGeom prst="rect">
                  <a:avLst/>
                </a:prstGeom>
                <a:solidFill>
                  <a:srgbClr val="FEF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20" name="직사각형 19">
                  <a:extLst>
                    <a:ext uri="{FF2B5EF4-FFF2-40B4-BE49-F238E27FC236}">
                      <a16:creationId xmlns:a16="http://schemas.microsoft.com/office/drawing/2014/main" id="{DF4E37CE-6B3A-4C7E-8F05-919458E32F4B}"/>
                    </a:ext>
                  </a:extLst>
                </p:cNvPr>
                <p:cNvSpPr/>
                <p:nvPr/>
              </p:nvSpPr>
              <p:spPr>
                <a:xfrm>
                  <a:off x="4264025" y="1762935"/>
                  <a:ext cx="561975" cy="176213"/>
                </a:xfrm>
                <a:prstGeom prst="rect">
                  <a:avLst/>
                </a:prstGeom>
                <a:solidFill>
                  <a:srgbClr val="FEF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3EED5F9-E1F4-4689-8A19-DD7FD7D23290}"/>
                  </a:ext>
                </a:extLst>
              </p:cNvPr>
              <p:cNvSpPr txBox="1"/>
              <p:nvPr/>
            </p:nvSpPr>
            <p:spPr>
              <a:xfrm>
                <a:off x="1133356" y="1625767"/>
                <a:ext cx="204799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100" b="1" dirty="0"/>
                  <a:t>항생제가 불필요한 경우에 오랫동안 항생제를 복용하면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6980098-4DDB-4807-887C-6B5E78848EA0}"/>
                  </a:ext>
                </a:extLst>
              </p:cNvPr>
              <p:cNvSpPr txBox="1"/>
              <p:nvPr/>
            </p:nvSpPr>
            <p:spPr>
              <a:xfrm>
                <a:off x="3504625" y="1545535"/>
                <a:ext cx="204799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100" b="1" dirty="0"/>
                  <a:t>정상 세균은 대부분</a:t>
                </a:r>
                <a:endParaRPr lang="en-US" altLang="ko-KR" sz="1100" b="1" dirty="0"/>
              </a:p>
              <a:p>
                <a:pPr algn="ctr"/>
                <a:r>
                  <a:rPr lang="ko-KR" altLang="en-US" sz="1100" b="1" dirty="0"/>
                  <a:t>죽지만</a:t>
                </a: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5C8ADE9C-8336-49A5-94BA-A76BA4A6F95A}"/>
                  </a:ext>
                </a:extLst>
              </p:cNvPr>
              <p:cNvGrpSpPr/>
              <p:nvPr/>
            </p:nvGrpSpPr>
            <p:grpSpPr>
              <a:xfrm>
                <a:off x="5783852" y="1481248"/>
                <a:ext cx="2413729" cy="1641837"/>
                <a:chOff x="5783852" y="1481248"/>
                <a:chExt cx="2413729" cy="1641837"/>
              </a:xfrm>
            </p:grpSpPr>
            <p:sp>
              <p:nvSpPr>
                <p:cNvPr id="8" name="Freeform 2">
                  <a:extLst>
                    <a:ext uri="{FF2B5EF4-FFF2-40B4-BE49-F238E27FC236}">
                      <a16:creationId xmlns:a16="http://schemas.microsoft.com/office/drawing/2014/main" id="{45129EB9-6D93-4C70-8203-3BFD04A8C9D3}"/>
                    </a:ext>
                  </a:extLst>
                </p:cNvPr>
                <p:cNvSpPr/>
                <p:nvPr/>
              </p:nvSpPr>
              <p:spPr>
                <a:xfrm>
                  <a:off x="5783852" y="1481248"/>
                  <a:ext cx="2413729" cy="16418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720" h="7306081">
                      <a:moveTo>
                        <a:pt x="0" y="0"/>
                      </a:moveTo>
                      <a:lnTo>
                        <a:pt x="4870720" y="0"/>
                      </a:lnTo>
                      <a:lnTo>
                        <a:pt x="4870720" y="7306081"/>
                      </a:lnTo>
                      <a:lnTo>
                        <a:pt x="0" y="73060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2"/>
                  <a:stretch>
                    <a:fillRect t="-101469" r="-98983" b="-102893"/>
                  </a:stretch>
                </a:blipFill>
              </p:spPr>
              <p:txBody>
                <a:bodyPr/>
                <a:lstStyle/>
                <a:p>
                  <a:endParaRPr lang="ko-KR" altLang="en-US" u="sng" dirty="0"/>
                </a:p>
              </p:txBody>
            </p:sp>
            <p:sp>
              <p:nvSpPr>
                <p:cNvPr id="22" name="직사각형 21">
                  <a:extLst>
                    <a:ext uri="{FF2B5EF4-FFF2-40B4-BE49-F238E27FC236}">
                      <a16:creationId xmlns:a16="http://schemas.microsoft.com/office/drawing/2014/main" id="{1FECF651-7C45-42D6-8B53-6CBCABC89387}"/>
                    </a:ext>
                  </a:extLst>
                </p:cNvPr>
                <p:cNvSpPr/>
                <p:nvPr/>
              </p:nvSpPr>
              <p:spPr>
                <a:xfrm>
                  <a:off x="6172248" y="1586722"/>
                  <a:ext cx="1576340" cy="176213"/>
                </a:xfrm>
                <a:prstGeom prst="rect">
                  <a:avLst/>
                </a:prstGeom>
                <a:solidFill>
                  <a:srgbClr val="FEF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0" name="직사각형 29">
                  <a:extLst>
                    <a:ext uri="{FF2B5EF4-FFF2-40B4-BE49-F238E27FC236}">
                      <a16:creationId xmlns:a16="http://schemas.microsoft.com/office/drawing/2014/main" id="{58A6B40C-2FEF-4584-BA02-AFD889CEF6D1}"/>
                    </a:ext>
                  </a:extLst>
                </p:cNvPr>
                <p:cNvSpPr/>
                <p:nvPr/>
              </p:nvSpPr>
              <p:spPr>
                <a:xfrm>
                  <a:off x="6465373" y="1757277"/>
                  <a:ext cx="1033978" cy="176213"/>
                </a:xfrm>
                <a:prstGeom prst="rect">
                  <a:avLst/>
                </a:prstGeom>
                <a:solidFill>
                  <a:srgbClr val="FEF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1E48EB4-BA13-4381-8E15-1F67356546EB}"/>
                  </a:ext>
                </a:extLst>
              </p:cNvPr>
              <p:cNvSpPr txBox="1"/>
              <p:nvPr/>
            </p:nvSpPr>
            <p:spPr>
              <a:xfrm>
                <a:off x="5966719" y="1547491"/>
                <a:ext cx="204799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100" b="1" dirty="0"/>
                  <a:t>항생제에 저항성을</a:t>
                </a:r>
                <a:endParaRPr lang="en-US" altLang="ko-KR" sz="1100" b="1" dirty="0"/>
              </a:p>
              <a:p>
                <a:pPr algn="ctr"/>
                <a:r>
                  <a:rPr lang="ko-KR" altLang="en-US" sz="1100" b="1" dirty="0"/>
                  <a:t>가진 세균만 생존하여</a:t>
                </a:r>
              </a:p>
            </p:txBody>
          </p:sp>
        </p:grp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53760B4F-0AAA-4969-9491-A35CE7962D04}"/>
                </a:ext>
              </a:extLst>
            </p:cNvPr>
            <p:cNvGrpSpPr/>
            <p:nvPr/>
          </p:nvGrpSpPr>
          <p:grpSpPr>
            <a:xfrm>
              <a:off x="893277" y="3168288"/>
              <a:ext cx="2411968" cy="1641837"/>
              <a:chOff x="893277" y="3158763"/>
              <a:chExt cx="2411968" cy="1641837"/>
            </a:xfrm>
          </p:grpSpPr>
          <p:sp>
            <p:nvSpPr>
              <p:cNvPr id="7" name="Freeform 2">
                <a:extLst>
                  <a:ext uri="{FF2B5EF4-FFF2-40B4-BE49-F238E27FC236}">
                    <a16:creationId xmlns:a16="http://schemas.microsoft.com/office/drawing/2014/main" id="{77304A5F-7E8C-4021-9498-E7C8CC0BABBC}"/>
                  </a:ext>
                </a:extLst>
              </p:cNvPr>
              <p:cNvSpPr/>
              <p:nvPr/>
            </p:nvSpPr>
            <p:spPr>
              <a:xfrm>
                <a:off x="893277" y="3158763"/>
                <a:ext cx="2411968" cy="1641837"/>
              </a:xfrm>
              <a:custGeom>
                <a:avLst/>
                <a:gdLst/>
                <a:ahLst/>
                <a:cxnLst/>
                <a:rect l="l" t="t" r="r" b="b"/>
                <a:pathLst>
                  <a:path w="4870720" h="7306081">
                    <a:moveTo>
                      <a:pt x="0" y="0"/>
                    </a:moveTo>
                    <a:lnTo>
                      <a:pt x="4870720" y="0"/>
                    </a:lnTo>
                    <a:lnTo>
                      <a:pt x="4870720" y="7306081"/>
                    </a:lnTo>
                    <a:lnTo>
                      <a:pt x="0" y="730608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 l="-99128" t="-204086" b="-276"/>
                </a:stretch>
              </a:blipFill>
            </p:spPr>
            <p:txBody>
              <a:bodyPr/>
              <a:lstStyle/>
              <a:p>
                <a:endParaRPr lang="ko-KR" altLang="en-US" u="sng" dirty="0"/>
              </a:p>
            </p:txBody>
          </p:sp>
          <p:grpSp>
            <p:nvGrpSpPr>
              <p:cNvPr id="26" name="그룹 25">
                <a:extLst>
                  <a:ext uri="{FF2B5EF4-FFF2-40B4-BE49-F238E27FC236}">
                    <a16:creationId xmlns:a16="http://schemas.microsoft.com/office/drawing/2014/main" id="{D5D54F19-62CC-44A6-AF16-F00F9A4C5B88}"/>
                  </a:ext>
                </a:extLst>
              </p:cNvPr>
              <p:cNvGrpSpPr/>
              <p:nvPr/>
            </p:nvGrpSpPr>
            <p:grpSpPr>
              <a:xfrm>
                <a:off x="1113181" y="3237255"/>
                <a:ext cx="2074792" cy="322212"/>
                <a:chOff x="3534604" y="3237255"/>
                <a:chExt cx="2074792" cy="322212"/>
              </a:xfrm>
            </p:grpSpPr>
            <p:sp>
              <p:nvSpPr>
                <p:cNvPr id="24" name="직사각형 23">
                  <a:extLst>
                    <a:ext uri="{FF2B5EF4-FFF2-40B4-BE49-F238E27FC236}">
                      <a16:creationId xmlns:a16="http://schemas.microsoft.com/office/drawing/2014/main" id="{330230A9-B36E-496B-A85D-827B162B8527}"/>
                    </a:ext>
                  </a:extLst>
                </p:cNvPr>
                <p:cNvSpPr/>
                <p:nvPr/>
              </p:nvSpPr>
              <p:spPr>
                <a:xfrm>
                  <a:off x="3534604" y="3237255"/>
                  <a:ext cx="2074792" cy="167933"/>
                </a:xfrm>
                <a:prstGeom prst="rect">
                  <a:avLst/>
                </a:prstGeom>
                <a:solidFill>
                  <a:srgbClr val="FEF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25" name="직사각형 24">
                  <a:extLst>
                    <a:ext uri="{FF2B5EF4-FFF2-40B4-BE49-F238E27FC236}">
                      <a16:creationId xmlns:a16="http://schemas.microsoft.com/office/drawing/2014/main" id="{EA33EFA3-A1CC-44FB-B210-FB505881697B}"/>
                    </a:ext>
                  </a:extLst>
                </p:cNvPr>
                <p:cNvSpPr/>
                <p:nvPr/>
              </p:nvSpPr>
              <p:spPr>
                <a:xfrm>
                  <a:off x="3986211" y="3391534"/>
                  <a:ext cx="1209675" cy="167933"/>
                </a:xfrm>
                <a:prstGeom prst="rect">
                  <a:avLst/>
                </a:prstGeom>
                <a:solidFill>
                  <a:srgbClr val="FEFC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1FCC3F4-E420-4746-AFB1-D19B17D8EE4C}"/>
                  </a:ext>
                </a:extLst>
              </p:cNvPr>
              <p:cNvSpPr txBox="1"/>
              <p:nvPr/>
            </p:nvSpPr>
            <p:spPr>
              <a:xfrm>
                <a:off x="1038117" y="3189744"/>
                <a:ext cx="204799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100" b="1" dirty="0"/>
                  <a:t>마침내 인체 내에 주요 균주가 됩니다</a:t>
                </a:r>
                <a:r>
                  <a:rPr lang="en-US" altLang="ko-KR" sz="1100" b="1" dirty="0"/>
                  <a:t>.</a:t>
                </a:r>
                <a:endParaRPr lang="ko-KR" altLang="en-US" sz="1100" b="1" dirty="0"/>
              </a:p>
            </p:txBody>
          </p:sp>
        </p:grp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B9D7A9C8-3798-43BB-8B2B-2774155845DD}"/>
                </a:ext>
              </a:extLst>
            </p:cNvPr>
            <p:cNvGrpSpPr/>
            <p:nvPr/>
          </p:nvGrpSpPr>
          <p:grpSpPr>
            <a:xfrm>
              <a:off x="3380309" y="3199269"/>
              <a:ext cx="4802911" cy="1610856"/>
              <a:chOff x="3380309" y="3189744"/>
              <a:chExt cx="4802911" cy="1610856"/>
            </a:xfrm>
          </p:grpSpPr>
          <p:grpSp>
            <p:nvGrpSpPr>
              <p:cNvPr id="15" name="그룹 14">
                <a:extLst>
                  <a:ext uri="{FF2B5EF4-FFF2-40B4-BE49-F238E27FC236}">
                    <a16:creationId xmlns:a16="http://schemas.microsoft.com/office/drawing/2014/main" id="{446124CB-B8D5-4AD6-A824-DD3252A593F1}"/>
                  </a:ext>
                </a:extLst>
              </p:cNvPr>
              <p:cNvGrpSpPr/>
              <p:nvPr/>
            </p:nvGrpSpPr>
            <p:grpSpPr>
              <a:xfrm>
                <a:off x="6338995" y="3237255"/>
                <a:ext cx="1766888" cy="1506959"/>
                <a:chOff x="7591425" y="3244488"/>
                <a:chExt cx="1766888" cy="1641837"/>
              </a:xfrm>
            </p:grpSpPr>
            <p:sp>
              <p:nvSpPr>
                <p:cNvPr id="12" name="Freeform 3">
                  <a:extLst>
                    <a:ext uri="{FF2B5EF4-FFF2-40B4-BE49-F238E27FC236}">
                      <a16:creationId xmlns:a16="http://schemas.microsoft.com/office/drawing/2014/main" id="{99A7D837-7A3D-48C6-B747-44A7CE5A8F87}"/>
                    </a:ext>
                  </a:extLst>
                </p:cNvPr>
                <p:cNvSpPr/>
                <p:nvPr/>
              </p:nvSpPr>
              <p:spPr>
                <a:xfrm>
                  <a:off x="7591425" y="3244488"/>
                  <a:ext cx="1766888" cy="1641837"/>
                </a:xfrm>
                <a:prstGeom prst="rect">
                  <a:avLst/>
                </a:prstGeom>
                <a:blipFill>
                  <a:blip r:embed="rId3"/>
                  <a:srcRect/>
                  <a:stretch>
                    <a:fillRect l="-104149" t="-311537" r="-25607" b="-34174"/>
                  </a:stretch>
                </a:blipFill>
              </p:spPr>
              <p:txBody>
                <a:bodyPr/>
                <a:lstStyle/>
                <a:p>
                  <a:endParaRPr lang="ko-KR" altLang="en-US" dirty="0"/>
                </a:p>
              </p:txBody>
            </p:sp>
            <p:sp>
              <p:nvSpPr>
                <p:cNvPr id="13" name="직사각형 12">
                  <a:extLst>
                    <a:ext uri="{FF2B5EF4-FFF2-40B4-BE49-F238E27FC236}">
                      <a16:creationId xmlns:a16="http://schemas.microsoft.com/office/drawing/2014/main" id="{0079A786-3874-47C2-8E68-6E947FA00413}"/>
                    </a:ext>
                  </a:extLst>
                </p:cNvPr>
                <p:cNvSpPr/>
                <p:nvPr/>
              </p:nvSpPr>
              <p:spPr>
                <a:xfrm>
                  <a:off x="7591425" y="3244488"/>
                  <a:ext cx="376238" cy="39882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4" name="직사각형 13">
                  <a:extLst>
                    <a:ext uri="{FF2B5EF4-FFF2-40B4-BE49-F238E27FC236}">
                      <a16:creationId xmlns:a16="http://schemas.microsoft.com/office/drawing/2014/main" id="{76D10D4C-7C24-4807-B1F3-4BFE8BC3883B}"/>
                    </a:ext>
                  </a:extLst>
                </p:cNvPr>
                <p:cNvSpPr/>
                <p:nvPr/>
              </p:nvSpPr>
              <p:spPr>
                <a:xfrm>
                  <a:off x="7591425" y="3545179"/>
                  <a:ext cx="157163" cy="36007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33" name="사각형: 둥근 모서리 32">
                <a:extLst>
                  <a:ext uri="{FF2B5EF4-FFF2-40B4-BE49-F238E27FC236}">
                    <a16:creationId xmlns:a16="http://schemas.microsoft.com/office/drawing/2014/main" id="{4D802CC5-4FF6-4BA2-9945-A17F9C74F48C}"/>
                  </a:ext>
                </a:extLst>
              </p:cNvPr>
              <p:cNvSpPr/>
              <p:nvPr/>
            </p:nvSpPr>
            <p:spPr>
              <a:xfrm>
                <a:off x="3380309" y="3189744"/>
                <a:ext cx="4802911" cy="1610856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6E6CC52-597D-4BC1-B3C4-6CB13A5AD72B}"/>
                  </a:ext>
                </a:extLst>
              </p:cNvPr>
              <p:cNvSpPr txBox="1"/>
              <p:nvPr/>
            </p:nvSpPr>
            <p:spPr>
              <a:xfrm>
                <a:off x="3639580" y="3339647"/>
                <a:ext cx="2622078" cy="131852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ko-KR" altLang="en-US" sz="2000" b="1" dirty="0"/>
                  <a:t>항생제를 사용해도 효과가 듣지 않게 됩니다</a:t>
                </a:r>
                <a:r>
                  <a:rPr lang="en-US" altLang="ko-KR" sz="2000" b="1" dirty="0"/>
                  <a:t>.</a:t>
                </a:r>
                <a:endParaRPr lang="ko-KR" altLang="en-US" sz="20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9066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23347-0E53-6965-3150-866FA1D1B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  <a:extLst>
              <a:ext uri="{FF2B5EF4-FFF2-40B4-BE49-F238E27FC236}">
                <a16:creationId xmlns:a16="http://schemas.microsoft.com/office/drawing/2014/main" id="{28CF6602-E056-CEE2-AA96-2F3177F862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205" r="205"/>
          <a:stretch>
            <a:fillRect/>
          </a:stretch>
        </p:blipFill>
        <p:spPr>
          <a:xfrm>
            <a:off x="1464426" y="1083415"/>
            <a:ext cx="6214842" cy="332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553264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33976-3346-2AE1-BCAE-A9E86070F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9AB4E0-FE6D-7D4D-CD78-724BC08D0F98}"/>
              </a:ext>
            </a:extLst>
          </p:cNvPr>
          <p:cNvSpPr txBox="1"/>
          <p:nvPr/>
        </p:nvSpPr>
        <p:spPr>
          <a:xfrm>
            <a:off x="790575" y="983860"/>
            <a:ext cx="7562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내성의 위험성</a:t>
            </a:r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2167E632-81D6-4227-BD56-1EBFC4E8BF3E}"/>
              </a:ext>
            </a:extLst>
          </p:cNvPr>
          <p:cNvSpPr/>
          <p:nvPr/>
        </p:nvSpPr>
        <p:spPr>
          <a:xfrm>
            <a:off x="2381250" y="1739830"/>
            <a:ext cx="4381500" cy="3003620"/>
          </a:xfrm>
          <a:custGeom>
            <a:avLst/>
            <a:gdLst/>
            <a:ahLst/>
            <a:cxnLst/>
            <a:rect l="l" t="t" r="r" b="b"/>
            <a:pathLst>
              <a:path w="7673089" h="7673089">
                <a:moveTo>
                  <a:pt x="0" y="0"/>
                </a:moveTo>
                <a:lnTo>
                  <a:pt x="7673090" y="0"/>
                </a:lnTo>
                <a:lnTo>
                  <a:pt x="7673090" y="7673089"/>
                </a:lnTo>
                <a:lnTo>
                  <a:pt x="0" y="76730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178" b="-12742"/>
            </a:stretch>
          </a:blipFill>
        </p:spPr>
      </p:sp>
    </p:spTree>
    <p:extLst>
      <p:ext uri="{BB962C8B-B14F-4D97-AF65-F5344CB8AC3E}">
        <p14:creationId xmlns:p14="http://schemas.microsoft.com/office/powerpoint/2010/main" val="29507472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33976-3346-2AE1-BCAE-A9E86070F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9AB4E0-FE6D-7D4D-CD78-724BC08D0F98}"/>
              </a:ext>
            </a:extLst>
          </p:cNvPr>
          <p:cNvSpPr txBox="1"/>
          <p:nvPr/>
        </p:nvSpPr>
        <p:spPr>
          <a:xfrm>
            <a:off x="790575" y="1307026"/>
            <a:ext cx="7562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내성의 위험성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CE8FBD-C87F-4DA5-9EB7-A8C13154001B}"/>
              </a:ext>
            </a:extLst>
          </p:cNvPr>
          <p:cNvSpPr txBox="1"/>
          <p:nvPr/>
        </p:nvSpPr>
        <p:spPr>
          <a:xfrm>
            <a:off x="790575" y="2448000"/>
            <a:ext cx="7562850" cy="2119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600" spc="-150" dirty="0">
                <a:latin typeface="+mj-ea"/>
                <a:ea typeface="+mj-ea"/>
              </a:rPr>
              <a:t>내성균에 감염되면</a:t>
            </a:r>
            <a:r>
              <a:rPr lang="en-US" altLang="ko-KR" sz="2600" spc="-150" dirty="0">
                <a:latin typeface="+mj-ea"/>
                <a:ea typeface="+mj-ea"/>
              </a:rPr>
              <a:t>, </a:t>
            </a:r>
            <a:r>
              <a:rPr lang="ko-KR" altLang="en-US" sz="2600" spc="-150" dirty="0">
                <a:latin typeface="+mj-ea"/>
                <a:ea typeface="+mj-ea"/>
              </a:rPr>
              <a:t>작은 상처도 쉽게 낫지 않고 위험해 질 수 있어요</a:t>
            </a:r>
            <a:r>
              <a:rPr lang="en-US" altLang="ko-KR" sz="2600" spc="-150" dirty="0">
                <a:latin typeface="+mj-ea"/>
                <a:ea typeface="+mj-ea"/>
              </a:rPr>
              <a:t>.</a:t>
            </a:r>
          </a:p>
          <a:p>
            <a:pPr marL="252000" indent="-2520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600" spc="-150" dirty="0" err="1">
                <a:latin typeface="+mj-ea"/>
                <a:ea typeface="+mj-ea"/>
              </a:rPr>
              <a:t>가축에게</a:t>
            </a:r>
            <a:r>
              <a:rPr lang="ko-KR" altLang="en-US" sz="2600" spc="-150" dirty="0">
                <a:latin typeface="+mj-ea"/>
                <a:ea typeface="+mj-ea"/>
              </a:rPr>
              <a:t> 자주 항생제를 쓰면 내성균이 생겨 우리 몸에 들어올 수 있어요</a:t>
            </a:r>
            <a:r>
              <a:rPr lang="en-US" altLang="ko-KR" sz="2600" spc="-150" dirty="0">
                <a:latin typeface="+mj-ea"/>
                <a:ea typeface="+mj-ea"/>
              </a:rPr>
              <a:t>.</a:t>
            </a:r>
            <a:endParaRPr lang="ko-KR" altLang="en-US" sz="2600" spc="-150" dirty="0">
              <a:latin typeface="+mj-ea"/>
              <a:ea typeface="+mj-ea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EC2D132C-7F86-8FD8-4142-FC5002F51448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174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8393A-1E81-8EB1-EE57-3C8453AF9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F35E7C-BB1C-6DCD-AAE3-E5AF24A48934}"/>
              </a:ext>
            </a:extLst>
          </p:cNvPr>
          <p:cNvSpPr txBox="1"/>
          <p:nvPr/>
        </p:nvSpPr>
        <p:spPr>
          <a:xfrm>
            <a:off x="1871133" y="1307026"/>
            <a:ext cx="6265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우리가 할 수 있어요</a:t>
            </a:r>
            <a:r>
              <a:rPr lang="en-US" altLang="ko-KR" sz="36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!</a:t>
            </a:r>
            <a:endParaRPr lang="ko-KR" altLang="en-US" sz="3600" spc="-15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AE2227-891E-2D04-0F20-2B993AB6536D}"/>
              </a:ext>
            </a:extLst>
          </p:cNvPr>
          <p:cNvSpPr txBox="1"/>
          <p:nvPr/>
        </p:nvSpPr>
        <p:spPr>
          <a:xfrm>
            <a:off x="1266825" y="2400375"/>
            <a:ext cx="661035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600" spc="-150" dirty="0">
                <a:latin typeface="+mj-ea"/>
                <a:ea typeface="+mj-ea"/>
              </a:rPr>
              <a:t>의사가 처방한 경우에만 항생제 복용 </a:t>
            </a:r>
          </a:p>
          <a:p>
            <a:pPr marL="252000" indent="-252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600" spc="-150" dirty="0">
                <a:latin typeface="+mj-ea"/>
                <a:ea typeface="+mj-ea"/>
              </a:rPr>
              <a:t>감기에 걸려도 항생제를 달라고 하지 않기</a:t>
            </a:r>
          </a:p>
          <a:p>
            <a:pPr marL="252000" indent="-252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600" spc="-150" dirty="0">
                <a:latin typeface="+mj-ea"/>
                <a:ea typeface="+mj-ea"/>
              </a:rPr>
              <a:t>증상이 같다고 항생제 나눠서 복용하지 않기 </a:t>
            </a:r>
          </a:p>
          <a:p>
            <a:pPr marL="252000" indent="-252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600" spc="-150" dirty="0">
                <a:latin typeface="+mj-ea"/>
                <a:ea typeface="+mj-ea"/>
              </a:rPr>
              <a:t>남겨둔 항생제는 증상이 비슷해도 먹지 않기</a:t>
            </a:r>
          </a:p>
          <a:p>
            <a:pPr marL="252000" indent="-252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600" b="1" spc="-15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비누로 </a:t>
            </a:r>
            <a:r>
              <a:rPr lang="en-US" altLang="ko-KR" sz="2600" b="1" spc="-15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30</a:t>
            </a:r>
            <a:r>
              <a:rPr lang="ko-KR" altLang="en-US" sz="2600" b="1" spc="-15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초 이상 올바르게 </a:t>
            </a:r>
            <a:r>
              <a:rPr lang="ko-KR" altLang="en-US" sz="2600" b="1" spc="-150" dirty="0" err="1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손씻기</a:t>
            </a:r>
            <a:endParaRPr lang="ko-KR" altLang="en-US" sz="2600" b="1" spc="-15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87A03CD5-30F8-46B6-852D-05809CA02AD3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811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1CB6F-D1B4-6BEA-50F0-13B7A4830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8B9040-1254-F07B-9693-C0D1DCA53C68}"/>
              </a:ext>
            </a:extLst>
          </p:cNvPr>
          <p:cNvSpPr txBox="1"/>
          <p:nvPr/>
        </p:nvSpPr>
        <p:spPr>
          <a:xfrm>
            <a:off x="2041505" y="1126051"/>
            <a:ext cx="5061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활동지로 정리해 봅시다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7CB39A-2CCC-512F-9FF7-54FF634FAE7D}"/>
              </a:ext>
            </a:extLst>
          </p:cNvPr>
          <p:cNvSpPr txBox="1"/>
          <p:nvPr/>
        </p:nvSpPr>
        <p:spPr>
          <a:xfrm>
            <a:off x="1271588" y="2052246"/>
            <a:ext cx="6600825" cy="2508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altLang="ko-KR" sz="2800" dirty="0">
                <a:latin typeface="+mj-lt"/>
              </a:rPr>
              <a:t>1. </a:t>
            </a:r>
            <a:r>
              <a:rPr lang="ko-KR" altLang="en-US" sz="2800" dirty="0">
                <a:latin typeface="+mj-lt"/>
              </a:rPr>
              <a:t>항생제 퀴즈</a:t>
            </a:r>
            <a:r>
              <a:rPr lang="en-US" altLang="ko-KR" sz="2800" dirty="0">
                <a:latin typeface="+mj-lt"/>
              </a:rPr>
              <a:t>! </a:t>
            </a:r>
            <a:r>
              <a:rPr lang="ko-KR" altLang="en-US" sz="2800" dirty="0">
                <a:latin typeface="+mj-lt"/>
              </a:rPr>
              <a:t>맞혀볼까요</a:t>
            </a:r>
            <a:r>
              <a:rPr lang="en-US" altLang="ko-KR" sz="2800" dirty="0">
                <a:latin typeface="+mj-lt"/>
              </a:rPr>
              <a:t>?</a:t>
            </a:r>
          </a:p>
          <a:p>
            <a:pPr>
              <a:spcAft>
                <a:spcPts val="1800"/>
              </a:spcAft>
            </a:pPr>
            <a:r>
              <a:rPr lang="en-US" altLang="ko-KR" sz="2800" dirty="0">
                <a:latin typeface="+mj-lt"/>
              </a:rPr>
              <a:t>2. </a:t>
            </a:r>
            <a:r>
              <a:rPr lang="ko-KR" altLang="en-US" sz="2800" dirty="0">
                <a:latin typeface="+mj-lt"/>
              </a:rPr>
              <a:t>항생제 내성이 </a:t>
            </a:r>
            <a:r>
              <a:rPr lang="ko-KR" altLang="en-US" sz="2800" dirty="0" err="1">
                <a:latin typeface="+mj-lt"/>
              </a:rPr>
              <a:t>뭐예요</a:t>
            </a:r>
            <a:r>
              <a:rPr lang="en-US" altLang="ko-KR" sz="2800" dirty="0">
                <a:latin typeface="+mj-lt"/>
              </a:rPr>
              <a:t>?</a:t>
            </a:r>
          </a:p>
          <a:p>
            <a:pPr>
              <a:spcAft>
                <a:spcPts val="1800"/>
              </a:spcAft>
            </a:pPr>
            <a:r>
              <a:rPr lang="en-US" altLang="ko-KR" sz="2800" dirty="0">
                <a:latin typeface="+mj-lt"/>
              </a:rPr>
              <a:t>3. </a:t>
            </a:r>
            <a:r>
              <a:rPr lang="ko-KR" altLang="en-US" sz="2800" dirty="0">
                <a:latin typeface="+mj-lt"/>
              </a:rPr>
              <a:t>항생제 내성이 생기는 과정이 </a:t>
            </a:r>
            <a:r>
              <a:rPr lang="ko-KR" altLang="en-US" sz="2800" dirty="0" err="1">
                <a:latin typeface="+mj-lt"/>
              </a:rPr>
              <a:t>뭐예요</a:t>
            </a:r>
            <a:r>
              <a:rPr lang="en-US" altLang="ko-KR" sz="2800" dirty="0">
                <a:latin typeface="+mj-lt"/>
              </a:rPr>
              <a:t>?</a:t>
            </a:r>
          </a:p>
          <a:p>
            <a:pPr>
              <a:spcAft>
                <a:spcPts val="1800"/>
              </a:spcAft>
            </a:pPr>
            <a:r>
              <a:rPr lang="en-US" altLang="ko-KR" sz="2800" dirty="0">
                <a:latin typeface="+mj-lt"/>
              </a:rPr>
              <a:t>4. </a:t>
            </a:r>
            <a:r>
              <a:rPr lang="ko-KR" altLang="en-US" sz="2800" dirty="0">
                <a:latin typeface="+mj-lt"/>
              </a:rPr>
              <a:t>우리가 할 수 있어요</a:t>
            </a:r>
            <a:r>
              <a:rPr lang="en-US" altLang="ko-KR" sz="2800" dirty="0">
                <a:latin typeface="+mj-lt"/>
              </a:rPr>
              <a:t>!</a:t>
            </a:r>
            <a:endParaRPr lang="ko-KR" alt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07034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AA054-9E89-61DC-19BF-47FBAB67B9B0}"/>
              </a:ext>
            </a:extLst>
          </p:cNvPr>
          <p:cNvSpPr txBox="1"/>
          <p:nvPr/>
        </p:nvSpPr>
        <p:spPr>
          <a:xfrm>
            <a:off x="3761521" y="1136096"/>
            <a:ext cx="1620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EF8062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생각열기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0218D231-7507-44D2-9854-F1D110C5317C}"/>
              </a:ext>
            </a:extLst>
          </p:cNvPr>
          <p:cNvGrpSpPr/>
          <p:nvPr/>
        </p:nvGrpSpPr>
        <p:grpSpPr>
          <a:xfrm>
            <a:off x="477430" y="1800225"/>
            <a:ext cx="8190320" cy="2486025"/>
            <a:chOff x="893763" y="2819400"/>
            <a:chExt cx="5842000" cy="1496929"/>
          </a:xfrm>
        </p:grpSpPr>
        <p:sp>
          <p:nvSpPr>
            <p:cNvPr id="17" name="Freeform 2">
              <a:extLst>
                <a:ext uri="{FF2B5EF4-FFF2-40B4-BE49-F238E27FC236}">
                  <a16:creationId xmlns:a16="http://schemas.microsoft.com/office/drawing/2014/main" id="{4F8F1BD4-7205-41A1-B719-BD3F15B8CCA6}"/>
                </a:ext>
              </a:extLst>
            </p:cNvPr>
            <p:cNvSpPr/>
            <p:nvPr/>
          </p:nvSpPr>
          <p:spPr>
            <a:xfrm>
              <a:off x="893763" y="2819400"/>
              <a:ext cx="2921000" cy="1496929"/>
            </a:xfrm>
            <a:custGeom>
              <a:avLst/>
              <a:gdLst/>
              <a:ahLst/>
              <a:cxnLst/>
              <a:rect l="l" t="t" r="r" b="b"/>
              <a:pathLst>
                <a:path w="6068428" h="9102641">
                  <a:moveTo>
                    <a:pt x="0" y="0"/>
                  </a:moveTo>
                  <a:lnTo>
                    <a:pt x="6068428" y="0"/>
                  </a:lnTo>
                  <a:lnTo>
                    <a:pt x="6068428" y="9102641"/>
                  </a:lnTo>
                  <a:lnTo>
                    <a:pt x="0" y="91026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1" b="-100949"/>
              </a:stretch>
            </a:blipFill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18" name="Freeform 2">
              <a:extLst>
                <a:ext uri="{FF2B5EF4-FFF2-40B4-BE49-F238E27FC236}">
                  <a16:creationId xmlns:a16="http://schemas.microsoft.com/office/drawing/2014/main" id="{1493457A-443B-4701-9A91-CB327F68E174}"/>
                </a:ext>
              </a:extLst>
            </p:cNvPr>
            <p:cNvSpPr/>
            <p:nvPr/>
          </p:nvSpPr>
          <p:spPr>
            <a:xfrm>
              <a:off x="3814763" y="2819400"/>
              <a:ext cx="2921000" cy="1496841"/>
            </a:xfrm>
            <a:custGeom>
              <a:avLst/>
              <a:gdLst/>
              <a:ahLst/>
              <a:cxnLst/>
              <a:rect l="l" t="t" r="r" b="b"/>
              <a:pathLst>
                <a:path w="6068428" h="9102641">
                  <a:moveTo>
                    <a:pt x="0" y="0"/>
                  </a:moveTo>
                  <a:lnTo>
                    <a:pt x="6068428" y="0"/>
                  </a:lnTo>
                  <a:lnTo>
                    <a:pt x="6068428" y="9102641"/>
                  </a:lnTo>
                  <a:lnTo>
                    <a:pt x="0" y="91026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100960"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4015656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1889E5-AD17-9DCE-B59A-AFA2EFC1E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F9F1AB-0F2F-3947-21D7-101CAFD2901C}"/>
              </a:ext>
            </a:extLst>
          </p:cNvPr>
          <p:cNvSpPr txBox="1"/>
          <p:nvPr/>
        </p:nvSpPr>
        <p:spPr>
          <a:xfrm>
            <a:off x="790575" y="1307026"/>
            <a:ext cx="7562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항생제란</a:t>
            </a:r>
            <a:r>
              <a:rPr lang="en-US" altLang="ko-KR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6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9EB7DD-6B54-EB5A-5F40-A297AE7C32CC}"/>
              </a:ext>
            </a:extLst>
          </p:cNvPr>
          <p:cNvSpPr txBox="1"/>
          <p:nvPr/>
        </p:nvSpPr>
        <p:spPr>
          <a:xfrm>
            <a:off x="1557867" y="2257804"/>
            <a:ext cx="6028266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3000" spc="-150" dirty="0">
                <a:latin typeface="+mj-ea"/>
                <a:ea typeface="+mj-ea"/>
              </a:rPr>
              <a:t>세균때문에 생긴 병을</a:t>
            </a:r>
            <a:endParaRPr lang="en-US" altLang="ko-KR" sz="3000" spc="-150" dirty="0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000" spc="-150" dirty="0">
                <a:latin typeface="+mj-ea"/>
                <a:ea typeface="+mj-ea"/>
              </a:rPr>
              <a:t>치료하는 약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EC2D132C-7F86-8FD8-4142-FC5002F51448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5173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CB3923-C0B0-E19F-A805-024B2AB2BBAD}"/>
              </a:ext>
            </a:extLst>
          </p:cNvPr>
          <p:cNvSpPr txBox="1"/>
          <p:nvPr/>
        </p:nvSpPr>
        <p:spPr>
          <a:xfrm>
            <a:off x="1871133" y="1307026"/>
            <a:ext cx="6265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세균과 바이러스는 보이지 않아요</a:t>
            </a:r>
            <a:r>
              <a:rPr lang="en-US" altLang="ko-KR" sz="32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!</a:t>
            </a:r>
            <a:endParaRPr lang="ko-KR" altLang="en-US" sz="32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020C4EBE-9235-3866-524E-09D67B989E24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8">
            <a:extLst>
              <a:ext uri="{FF2B5EF4-FFF2-40B4-BE49-F238E27FC236}">
                <a16:creationId xmlns:a16="http://schemas.microsoft.com/office/drawing/2014/main" id="{531E082F-61E6-4861-BDF7-1880673A9867}"/>
              </a:ext>
            </a:extLst>
          </p:cNvPr>
          <p:cNvSpPr/>
          <p:nvPr/>
        </p:nvSpPr>
        <p:spPr>
          <a:xfrm>
            <a:off x="1308486" y="2204981"/>
            <a:ext cx="1004644" cy="722088"/>
          </a:xfrm>
          <a:custGeom>
            <a:avLst/>
            <a:gdLst/>
            <a:ahLst/>
            <a:cxnLst/>
            <a:rect l="l" t="t" r="r" b="b"/>
            <a:pathLst>
              <a:path w="2554095" h="1835756">
                <a:moveTo>
                  <a:pt x="0" y="0"/>
                </a:moveTo>
                <a:lnTo>
                  <a:pt x="2554095" y="0"/>
                </a:lnTo>
                <a:lnTo>
                  <a:pt x="2554095" y="1835756"/>
                </a:lnTo>
                <a:lnTo>
                  <a:pt x="0" y="18357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7EF2EDCE-79E8-4BAC-A490-155154BA2D87}"/>
              </a:ext>
            </a:extLst>
          </p:cNvPr>
          <p:cNvSpPr/>
          <p:nvPr/>
        </p:nvSpPr>
        <p:spPr>
          <a:xfrm>
            <a:off x="1300401" y="2902211"/>
            <a:ext cx="912574" cy="912574"/>
          </a:xfrm>
          <a:custGeom>
            <a:avLst/>
            <a:gdLst/>
            <a:ahLst/>
            <a:cxnLst/>
            <a:rect l="l" t="t" r="r" b="b"/>
            <a:pathLst>
              <a:path w="1152421" h="1152421">
                <a:moveTo>
                  <a:pt x="0" y="0"/>
                </a:moveTo>
                <a:lnTo>
                  <a:pt x="1152421" y="0"/>
                </a:lnTo>
                <a:lnTo>
                  <a:pt x="1152421" y="1152421"/>
                </a:lnTo>
                <a:lnTo>
                  <a:pt x="0" y="11524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0B98DB48-75F5-43A1-AEFD-B8ACDEA50C47}"/>
              </a:ext>
            </a:extLst>
          </p:cNvPr>
          <p:cNvSpPr txBox="1"/>
          <p:nvPr/>
        </p:nvSpPr>
        <p:spPr>
          <a:xfrm>
            <a:off x="2615142" y="2369426"/>
            <a:ext cx="3712365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b="1" dirty="0" err="1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나는</a:t>
            </a:r>
            <a:r>
              <a:rPr lang="en-US" sz="2000" b="1" dirty="0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밀가루</a:t>
            </a:r>
            <a:r>
              <a:rPr lang="en-US" sz="2000" b="1" dirty="0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 한 </a:t>
            </a:r>
            <a:r>
              <a:rPr lang="en-US" sz="2000" b="1" dirty="0" err="1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알이야</a:t>
            </a:r>
            <a:r>
              <a:rPr lang="en-US" sz="2000" b="1" dirty="0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!</a:t>
            </a:r>
            <a:r>
              <a:rPr lang="en-US" sz="2000" b="1" dirty="0">
                <a:solidFill>
                  <a:srgbClr val="FF5757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(</a:t>
            </a:r>
            <a:r>
              <a:rPr lang="en-US" sz="2000" b="1" dirty="0" err="1">
                <a:solidFill>
                  <a:srgbClr val="FF5757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세균</a:t>
            </a:r>
            <a:r>
              <a:rPr lang="en-US" sz="2000" b="1" dirty="0">
                <a:solidFill>
                  <a:srgbClr val="FF5757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)</a:t>
            </a: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9BD517A8-D33B-4475-928A-6F4AB0F4F144}"/>
              </a:ext>
            </a:extLst>
          </p:cNvPr>
          <p:cNvSpPr txBox="1"/>
          <p:nvPr/>
        </p:nvSpPr>
        <p:spPr>
          <a:xfrm>
            <a:off x="2615142" y="2908265"/>
            <a:ext cx="5153025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000" b="1" dirty="0" err="1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나는</a:t>
            </a:r>
            <a:r>
              <a:rPr lang="en-US" sz="2000" b="1" dirty="0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밀가루</a:t>
            </a:r>
            <a:r>
              <a:rPr lang="en-US" sz="2000" b="1" dirty="0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 </a:t>
            </a:r>
            <a:r>
              <a:rPr lang="ko-KR" altLang="en-US" sz="2000" b="1" dirty="0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위</a:t>
            </a:r>
            <a:r>
              <a:rPr lang="en-US" sz="2000" b="1" dirty="0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의 </a:t>
            </a:r>
            <a:r>
              <a:rPr lang="en-US" sz="2000" b="1" dirty="0" err="1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먼지</a:t>
            </a:r>
            <a:r>
              <a:rPr lang="en-US" sz="2000" b="1" dirty="0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 </a:t>
            </a:r>
            <a:r>
              <a:rPr lang="ko-KR" altLang="en-US" sz="2000" b="1" dirty="0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한 톨이지</a:t>
            </a:r>
            <a:r>
              <a:rPr lang="en-US" sz="2000" b="1" dirty="0">
                <a:solidFill>
                  <a:srgbClr val="000000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!</a:t>
            </a:r>
            <a:r>
              <a:rPr lang="en-US" sz="2000" b="1" dirty="0">
                <a:solidFill>
                  <a:srgbClr val="FF5757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(</a:t>
            </a:r>
            <a:r>
              <a:rPr lang="en-US" sz="2000" b="1" dirty="0" err="1">
                <a:solidFill>
                  <a:srgbClr val="FF5757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바이러스</a:t>
            </a:r>
            <a:r>
              <a:rPr lang="en-US" sz="2000" b="1" dirty="0">
                <a:solidFill>
                  <a:srgbClr val="FF5757"/>
                </a:solidFill>
                <a:latin typeface="+mj-lt"/>
                <a:ea typeface="Nanum Gothic Ultra-Bold"/>
                <a:cs typeface="Nanum Gothic Ultra-Bold"/>
                <a:sym typeface="Nanum Gothic Ultra-Bold"/>
              </a:rPr>
              <a:t>)</a:t>
            </a:r>
          </a:p>
        </p:txBody>
      </p:sp>
      <p:cxnSp>
        <p:nvCxnSpPr>
          <p:cNvPr id="10" name="직선 화살표 연결선 9">
            <a:extLst>
              <a:ext uri="{FF2B5EF4-FFF2-40B4-BE49-F238E27FC236}">
                <a16:creationId xmlns:a16="http://schemas.microsoft.com/office/drawing/2014/main" id="{5D4BC208-22B2-4FF9-8F01-C3BED8616C6A}"/>
              </a:ext>
            </a:extLst>
          </p:cNvPr>
          <p:cNvCxnSpPr/>
          <p:nvPr/>
        </p:nvCxnSpPr>
        <p:spPr>
          <a:xfrm flipH="1">
            <a:off x="1905000" y="2523314"/>
            <a:ext cx="615950" cy="0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11">
            <a:extLst>
              <a:ext uri="{FF2B5EF4-FFF2-40B4-BE49-F238E27FC236}">
                <a16:creationId xmlns:a16="http://schemas.microsoft.com/office/drawing/2014/main" id="{87707647-0941-4E90-BB1E-E3AE55EEEB20}"/>
              </a:ext>
            </a:extLst>
          </p:cNvPr>
          <p:cNvCxnSpPr>
            <a:cxnSpLocks/>
          </p:cNvCxnSpPr>
          <p:nvPr/>
        </p:nvCxnSpPr>
        <p:spPr>
          <a:xfrm flipH="1">
            <a:off x="1955800" y="3062153"/>
            <a:ext cx="565150" cy="265247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84D9281-2949-41FF-B566-07D55C06AA07}"/>
              </a:ext>
            </a:extLst>
          </p:cNvPr>
          <p:cNvSpPr txBox="1"/>
          <p:nvPr/>
        </p:nvSpPr>
        <p:spPr>
          <a:xfrm>
            <a:off x="1092684" y="3691247"/>
            <a:ext cx="5517666" cy="9913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1500" b="1" dirty="0" err="1">
                <a:solidFill>
                  <a:srgbClr val="FF5757"/>
                </a:solidFill>
                <a:latin typeface="+mj-ea"/>
                <a:ea typeface="+mj-ea"/>
                <a:cs typeface="210 디딤고딕 Bold"/>
                <a:sym typeface="210 디딤고딕 Bold"/>
              </a:rPr>
              <a:t>세균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은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스스로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먹고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자라고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혼자서도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살 수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있어요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!</a:t>
            </a:r>
          </a:p>
          <a:p>
            <a:pPr algn="ctr">
              <a:lnSpc>
                <a:spcPct val="120000"/>
              </a:lnSpc>
            </a:pPr>
            <a:r>
              <a:rPr lang="en-US" altLang="ko-KR" sz="1500" b="1" dirty="0" err="1">
                <a:solidFill>
                  <a:srgbClr val="FF5757"/>
                </a:solidFill>
                <a:latin typeface="+mj-ea"/>
                <a:ea typeface="+mj-ea"/>
                <a:cs typeface="210 디딤고딕 Bold"/>
                <a:sym typeface="210 디딤고딕 Bold"/>
              </a:rPr>
              <a:t>바이러스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는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혼자서는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아무것도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못하고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,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다른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생물의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몸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속에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들어가야만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 살 수 </a:t>
            </a:r>
            <a:r>
              <a:rPr lang="en-US" altLang="ko-KR" sz="1500" b="1" dirty="0" err="1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있어요</a:t>
            </a:r>
            <a:r>
              <a:rPr lang="en-US" altLang="ko-KR" sz="1500" b="1" dirty="0">
                <a:solidFill>
                  <a:srgbClr val="000000"/>
                </a:solidFill>
                <a:latin typeface="+mj-ea"/>
                <a:ea typeface="+mj-ea"/>
                <a:cs typeface="210 디딤고딕 Bold"/>
                <a:sym typeface="210 디딤고딕 Bold"/>
              </a:rPr>
              <a:t>!</a:t>
            </a:r>
            <a:endParaRPr lang="ko-KR" altLang="en-US" sz="15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2927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A3467-03C0-F54A-FBE9-898D684AF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BB11D6-97A5-34D4-1D56-A13091907FD1}"/>
              </a:ext>
            </a:extLst>
          </p:cNvPr>
          <p:cNvSpPr txBox="1"/>
          <p:nvPr/>
        </p:nvSpPr>
        <p:spPr>
          <a:xfrm>
            <a:off x="1439333" y="983860"/>
            <a:ext cx="6265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항생제가 우리에게 주는 도움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2A130941-FDD9-6BDB-6E24-CAE1991DF660}"/>
              </a:ext>
            </a:extLst>
          </p:cNvPr>
          <p:cNvSpPr/>
          <p:nvPr/>
        </p:nvSpPr>
        <p:spPr>
          <a:xfrm>
            <a:off x="4750025" y="3854450"/>
            <a:ext cx="3386442" cy="9501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수술 후 감염 예방</a:t>
            </a:r>
            <a:endParaRPr lang="ko-KR" altLang="en-US" sz="1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36F2CBDF-B4A5-34E5-D7F1-87D556080410}"/>
              </a:ext>
            </a:extLst>
          </p:cNvPr>
          <p:cNvSpPr/>
          <p:nvPr/>
        </p:nvSpPr>
        <p:spPr>
          <a:xfrm>
            <a:off x="1007534" y="3854450"/>
            <a:ext cx="3386442" cy="9501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세균 감염으로 인한 사망 감소</a:t>
            </a:r>
            <a:endParaRPr lang="ko-KR" altLang="en-US" sz="1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11" name="Freeform 2">
            <a:extLst>
              <a:ext uri="{FF2B5EF4-FFF2-40B4-BE49-F238E27FC236}">
                <a16:creationId xmlns:a16="http://schemas.microsoft.com/office/drawing/2014/main" id="{64D2535B-110B-49E8-99C9-60B2002A9CE7}"/>
              </a:ext>
            </a:extLst>
          </p:cNvPr>
          <p:cNvSpPr/>
          <p:nvPr/>
        </p:nvSpPr>
        <p:spPr>
          <a:xfrm>
            <a:off x="1372423" y="1807784"/>
            <a:ext cx="2656664" cy="1993384"/>
          </a:xfrm>
          <a:custGeom>
            <a:avLst/>
            <a:gdLst/>
            <a:ahLst/>
            <a:cxnLst/>
            <a:rect l="l" t="t" r="r" b="b"/>
            <a:pathLst>
              <a:path w="5198767" h="3465845">
                <a:moveTo>
                  <a:pt x="0" y="0"/>
                </a:moveTo>
                <a:lnTo>
                  <a:pt x="5198767" y="0"/>
                </a:lnTo>
                <a:lnTo>
                  <a:pt x="5198767" y="3465845"/>
                </a:lnTo>
                <a:lnTo>
                  <a:pt x="0" y="34658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10C6826E-7A03-4155-98F5-40BA0CABDDD1}"/>
              </a:ext>
            </a:extLst>
          </p:cNvPr>
          <p:cNvSpPr/>
          <p:nvPr/>
        </p:nvSpPr>
        <p:spPr>
          <a:xfrm>
            <a:off x="5133682" y="1807784"/>
            <a:ext cx="2619127" cy="1993384"/>
          </a:xfrm>
          <a:custGeom>
            <a:avLst/>
            <a:gdLst/>
            <a:ahLst/>
            <a:cxnLst/>
            <a:rect l="l" t="t" r="r" b="b"/>
            <a:pathLst>
              <a:path w="3251065" h="4331368">
                <a:moveTo>
                  <a:pt x="0" y="0"/>
                </a:moveTo>
                <a:lnTo>
                  <a:pt x="3251064" y="0"/>
                </a:lnTo>
                <a:lnTo>
                  <a:pt x="3251064" y="4331368"/>
                </a:lnTo>
                <a:lnTo>
                  <a:pt x="0" y="43313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6293" b="-6293"/>
            </a:stretch>
          </a:blipFill>
        </p:spPr>
      </p:sp>
    </p:spTree>
    <p:extLst>
      <p:ext uri="{BB962C8B-B14F-4D97-AF65-F5344CB8AC3E}">
        <p14:creationId xmlns:p14="http://schemas.microsoft.com/office/powerpoint/2010/main" val="3906665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A3467-03C0-F54A-FBE9-898D684AF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4">
            <a:extLst>
              <a:ext uri="{FF2B5EF4-FFF2-40B4-BE49-F238E27FC236}">
                <a16:creationId xmlns:a16="http://schemas.microsoft.com/office/drawing/2014/main" id="{EF7E37BB-E0F7-4A5F-80A7-6E1544CFE807}"/>
              </a:ext>
            </a:extLst>
          </p:cNvPr>
          <p:cNvSpPr/>
          <p:nvPr/>
        </p:nvSpPr>
        <p:spPr>
          <a:xfrm>
            <a:off x="1372423" y="1807784"/>
            <a:ext cx="2656664" cy="1993384"/>
          </a:xfrm>
          <a:custGeom>
            <a:avLst/>
            <a:gdLst/>
            <a:ahLst/>
            <a:cxnLst/>
            <a:rect l="l" t="t" r="r" b="b"/>
            <a:pathLst>
              <a:path w="3358430" h="3358430">
                <a:moveTo>
                  <a:pt x="0" y="0"/>
                </a:moveTo>
                <a:lnTo>
                  <a:pt x="3358430" y="0"/>
                </a:lnTo>
                <a:lnTo>
                  <a:pt x="3358430" y="3358430"/>
                </a:lnTo>
                <a:lnTo>
                  <a:pt x="0" y="33584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75234753-15F8-4064-AB0B-7361A48489B9}"/>
              </a:ext>
            </a:extLst>
          </p:cNvPr>
          <p:cNvSpPr/>
          <p:nvPr/>
        </p:nvSpPr>
        <p:spPr>
          <a:xfrm>
            <a:off x="5133682" y="1795810"/>
            <a:ext cx="2615591" cy="1993384"/>
          </a:xfrm>
          <a:custGeom>
            <a:avLst/>
            <a:gdLst/>
            <a:ahLst/>
            <a:cxnLst/>
            <a:rect l="l" t="t" r="r" b="b"/>
            <a:pathLst>
              <a:path w="3255019" h="3255019">
                <a:moveTo>
                  <a:pt x="0" y="0"/>
                </a:moveTo>
                <a:lnTo>
                  <a:pt x="3255019" y="0"/>
                </a:lnTo>
                <a:lnTo>
                  <a:pt x="3255019" y="3255019"/>
                </a:lnTo>
                <a:lnTo>
                  <a:pt x="0" y="32550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BB11D6-97A5-34D4-1D56-A13091907FD1}"/>
              </a:ext>
            </a:extLst>
          </p:cNvPr>
          <p:cNvSpPr txBox="1"/>
          <p:nvPr/>
        </p:nvSpPr>
        <p:spPr>
          <a:xfrm>
            <a:off x="1439333" y="983860"/>
            <a:ext cx="6265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항생제가 우리에게 주는 도움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2A130941-FDD9-6BDB-6E24-CAE1991DF660}"/>
              </a:ext>
            </a:extLst>
          </p:cNvPr>
          <p:cNvSpPr/>
          <p:nvPr/>
        </p:nvSpPr>
        <p:spPr>
          <a:xfrm>
            <a:off x="4750025" y="3854450"/>
            <a:ext cx="3386442" cy="9501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항생제 개발 후 세균 감염으로 인한 사망률 감소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36F2CBDF-B4A5-34E5-D7F1-87D556080410}"/>
              </a:ext>
            </a:extLst>
          </p:cNvPr>
          <p:cNvSpPr/>
          <p:nvPr/>
        </p:nvSpPr>
        <p:spPr>
          <a:xfrm>
            <a:off x="1007534" y="3854450"/>
            <a:ext cx="3386442" cy="9501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면역력이 약한 사람들 보호</a:t>
            </a:r>
          </a:p>
          <a:p>
            <a:pPr algn="ctr"/>
            <a:r>
              <a:rPr lang="en-US" altLang="ko-KR" dirty="0">
                <a:solidFill>
                  <a:schemeClr val="tx1"/>
                </a:solidFill>
              </a:rPr>
              <a:t>(</a:t>
            </a:r>
            <a:r>
              <a:rPr lang="ko-KR" altLang="en-US" dirty="0">
                <a:solidFill>
                  <a:schemeClr val="tx1"/>
                </a:solidFill>
              </a:rPr>
              <a:t>예</a:t>
            </a:r>
            <a:r>
              <a:rPr lang="en-US" altLang="ko-KR" dirty="0">
                <a:solidFill>
                  <a:schemeClr val="tx1"/>
                </a:solidFill>
              </a:rPr>
              <a:t>: </a:t>
            </a:r>
            <a:r>
              <a:rPr lang="ko-KR" altLang="en-US" dirty="0">
                <a:solidFill>
                  <a:schemeClr val="tx1"/>
                </a:solidFill>
              </a:rPr>
              <a:t>항암치료 환자</a:t>
            </a:r>
            <a:r>
              <a:rPr lang="en-US" altLang="ko-KR" dirty="0">
                <a:solidFill>
                  <a:schemeClr val="tx1"/>
                </a:solidFill>
              </a:rPr>
              <a:t>)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29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470AF-1D14-7395-6C3A-621B690BE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2DBF54-317B-A109-AC62-82A824D35201}"/>
              </a:ext>
            </a:extLst>
          </p:cNvPr>
          <p:cNvSpPr txBox="1"/>
          <p:nvPr/>
        </p:nvSpPr>
        <p:spPr>
          <a:xfrm>
            <a:off x="1871133" y="1307026"/>
            <a:ext cx="6265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오남용</a:t>
            </a: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24FB8342-6537-A527-AD44-314E12CB7FA9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215FC8B2-3057-D869-6100-28584554AB27}"/>
              </a:ext>
            </a:extLst>
          </p:cNvPr>
          <p:cNvGrpSpPr/>
          <p:nvPr/>
        </p:nvGrpSpPr>
        <p:grpSpPr>
          <a:xfrm>
            <a:off x="519846" y="2069139"/>
            <a:ext cx="3918804" cy="2506337"/>
            <a:chOff x="653196" y="2081319"/>
            <a:chExt cx="3918804" cy="2506337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4F164251-7F14-DFE1-2902-35AFE9864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1741" y="2081319"/>
              <a:ext cx="2181716" cy="188467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FFB7242-0A7E-3B9A-A302-4C95CCEB2679}"/>
                </a:ext>
              </a:extLst>
            </p:cNvPr>
            <p:cNvSpPr txBox="1"/>
            <p:nvPr/>
          </p:nvSpPr>
          <p:spPr>
            <a:xfrm>
              <a:off x="653196" y="3895159"/>
              <a:ext cx="3918804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ko-KR" altLang="en-US" b="1" dirty="0"/>
                <a:t>오용</a:t>
              </a:r>
              <a:endParaRPr lang="en-US" altLang="ko-KR" b="1" dirty="0"/>
            </a:p>
            <a:p>
              <a:pPr algn="ctr"/>
              <a:r>
                <a:rPr lang="ko-KR" altLang="en-US" sz="1600" dirty="0"/>
                <a:t>필요하지 않은데 항생제를 쓰는 것</a:t>
              </a: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47925FB-077B-08F6-B82D-6EC49FC2CF62}"/>
              </a:ext>
            </a:extLst>
          </p:cNvPr>
          <p:cNvGrpSpPr/>
          <p:nvPr/>
        </p:nvGrpSpPr>
        <p:grpSpPr>
          <a:xfrm>
            <a:off x="4705352" y="2093483"/>
            <a:ext cx="3918803" cy="2494173"/>
            <a:chOff x="4851087" y="2093483"/>
            <a:chExt cx="3918803" cy="2494173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BBE16565-9AE6-6A5B-CFB1-1EB1FC7FE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24753" y="2093483"/>
              <a:ext cx="2171472" cy="1884674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777FD7E-B270-07AE-863A-5CAB8BAF8A24}"/>
                </a:ext>
              </a:extLst>
            </p:cNvPr>
            <p:cNvSpPr txBox="1"/>
            <p:nvPr/>
          </p:nvSpPr>
          <p:spPr>
            <a:xfrm>
              <a:off x="4851087" y="3895159"/>
              <a:ext cx="3918803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ko-KR" altLang="en-US" b="1" dirty="0"/>
                <a:t>남용</a:t>
              </a:r>
              <a:endParaRPr lang="en-US" altLang="ko-KR" b="1" dirty="0"/>
            </a:p>
            <a:p>
              <a:pPr algn="ctr"/>
              <a:r>
                <a:rPr lang="ko-KR" altLang="en-US" sz="1600" dirty="0"/>
                <a:t>너무 자주</a:t>
              </a:r>
              <a:r>
                <a:rPr lang="en-US" altLang="ko-KR" sz="1600" dirty="0"/>
                <a:t>, </a:t>
              </a:r>
              <a:r>
                <a:rPr lang="ko-KR" altLang="en-US" sz="1600" dirty="0"/>
                <a:t>너무 많이 항생제를 쓰는 것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195068B-B0C6-49B8-95DF-26E3E75D4EF2}"/>
              </a:ext>
            </a:extLst>
          </p:cNvPr>
          <p:cNvSpPr txBox="1"/>
          <p:nvPr/>
        </p:nvSpPr>
        <p:spPr>
          <a:xfrm>
            <a:off x="3230949" y="2156250"/>
            <a:ext cx="1546859" cy="950178"/>
          </a:xfrm>
          <a:prstGeom prst="wedgeEllipseCallout">
            <a:avLst>
              <a:gd name="adj1" fmla="val -51616"/>
              <a:gd name="adj2" fmla="val 5016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 anchor="ctr">
            <a:noAutofit/>
          </a:bodyPr>
          <a:lstStyle/>
          <a:p>
            <a:pPr algn="ctr"/>
            <a:r>
              <a:rPr lang="ko-KR" altLang="en-US" sz="1200"/>
              <a:t>난 감기엔 항생제를 먹어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E2789C-B6D7-4063-B974-9E40EFE7C54D}"/>
              </a:ext>
            </a:extLst>
          </p:cNvPr>
          <p:cNvSpPr txBox="1"/>
          <p:nvPr/>
        </p:nvSpPr>
        <p:spPr>
          <a:xfrm>
            <a:off x="7514128" y="2742088"/>
            <a:ext cx="1448897" cy="1250253"/>
          </a:xfrm>
          <a:prstGeom prst="wedgeEllipseCallout">
            <a:avLst>
              <a:gd name="adj1" fmla="val -65778"/>
              <a:gd name="adj2" fmla="val -1562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tIns="0" bIns="0" rtlCol="0" anchor="ctr">
            <a:noAutofit/>
          </a:bodyPr>
          <a:lstStyle/>
          <a:p>
            <a:pPr algn="ctr"/>
            <a:r>
              <a:rPr lang="ko-KR" altLang="en-US" sz="1200" dirty="0"/>
              <a:t>난 빨리 낫고 싶으니까 항생제를 먹어</a:t>
            </a:r>
          </a:p>
        </p:txBody>
      </p:sp>
    </p:spTree>
    <p:extLst>
      <p:ext uri="{BB962C8B-B14F-4D97-AF65-F5344CB8AC3E}">
        <p14:creationId xmlns:p14="http://schemas.microsoft.com/office/powerpoint/2010/main" val="1841820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>
            <a:extLst>
              <a:ext uri="{FF2B5EF4-FFF2-40B4-BE49-F238E27FC236}">
                <a16:creationId xmlns:a16="http://schemas.microsoft.com/office/drawing/2014/main" id="{A736491E-23AB-4754-8C47-BCF572F13B11}"/>
              </a:ext>
            </a:extLst>
          </p:cNvPr>
          <p:cNvGrpSpPr/>
          <p:nvPr/>
        </p:nvGrpSpPr>
        <p:grpSpPr>
          <a:xfrm>
            <a:off x="984249" y="1157286"/>
            <a:ext cx="7516421" cy="3578495"/>
            <a:chOff x="1085849" y="1157286"/>
            <a:chExt cx="7516421" cy="3578495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193284CF-1275-4351-8167-846F1D034B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9580"/>
            <a:stretch/>
          </p:blipFill>
          <p:spPr>
            <a:xfrm>
              <a:off x="1085849" y="1157286"/>
              <a:ext cx="2638425" cy="3578495"/>
            </a:xfrm>
            <a:prstGeom prst="rect">
              <a:avLst/>
            </a:prstGeom>
          </p:spPr>
        </p:pic>
        <p:cxnSp>
          <p:nvCxnSpPr>
            <p:cNvPr id="5" name="직선 화살표 연결선 4">
              <a:extLst>
                <a:ext uri="{FF2B5EF4-FFF2-40B4-BE49-F238E27FC236}">
                  <a16:creationId xmlns:a16="http://schemas.microsoft.com/office/drawing/2014/main" id="{880C8E3B-39E0-41E0-9BAB-F8E0641BA723}"/>
                </a:ext>
              </a:extLst>
            </p:cNvPr>
            <p:cNvCxnSpPr>
              <a:cxnSpLocks/>
            </p:cNvCxnSpPr>
            <p:nvPr/>
          </p:nvCxnSpPr>
          <p:spPr>
            <a:xfrm>
              <a:off x="3190875" y="2181225"/>
              <a:ext cx="12134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화살표 연결선 6">
              <a:extLst>
                <a:ext uri="{FF2B5EF4-FFF2-40B4-BE49-F238E27FC236}">
                  <a16:creationId xmlns:a16="http://schemas.microsoft.com/office/drawing/2014/main" id="{7E8DD73E-33A8-47D1-ACD0-78D9B8B0FAD6}"/>
                </a:ext>
              </a:extLst>
            </p:cNvPr>
            <p:cNvCxnSpPr>
              <a:cxnSpLocks/>
            </p:cNvCxnSpPr>
            <p:nvPr/>
          </p:nvCxnSpPr>
          <p:spPr>
            <a:xfrm>
              <a:off x="2247900" y="2946533"/>
              <a:ext cx="215646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>
              <a:extLst>
                <a:ext uri="{FF2B5EF4-FFF2-40B4-BE49-F238E27FC236}">
                  <a16:creationId xmlns:a16="http://schemas.microsoft.com/office/drawing/2014/main" id="{56C2CFB9-41E6-4516-806F-C2983A04C804}"/>
                </a:ext>
              </a:extLst>
            </p:cNvPr>
            <p:cNvCxnSpPr>
              <a:cxnSpLocks/>
            </p:cNvCxnSpPr>
            <p:nvPr/>
          </p:nvCxnSpPr>
          <p:spPr>
            <a:xfrm>
              <a:off x="2495550" y="3438525"/>
              <a:ext cx="190881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화살표 연결선 10">
              <a:extLst>
                <a:ext uri="{FF2B5EF4-FFF2-40B4-BE49-F238E27FC236}">
                  <a16:creationId xmlns:a16="http://schemas.microsoft.com/office/drawing/2014/main" id="{9E2F39B7-FAC3-4F2D-83AD-8DFD892C549B}"/>
                </a:ext>
              </a:extLst>
            </p:cNvPr>
            <p:cNvCxnSpPr>
              <a:cxnSpLocks/>
            </p:cNvCxnSpPr>
            <p:nvPr/>
          </p:nvCxnSpPr>
          <p:spPr>
            <a:xfrm>
              <a:off x="3038475" y="4038600"/>
              <a:ext cx="1365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7BBB3D7-3742-4DFD-8505-921685FF21BD}"/>
                </a:ext>
              </a:extLst>
            </p:cNvPr>
            <p:cNvSpPr txBox="1"/>
            <p:nvPr/>
          </p:nvSpPr>
          <p:spPr>
            <a:xfrm>
              <a:off x="4572000" y="1965781"/>
              <a:ext cx="30989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dirty="0"/>
                <a:t>38℃ </a:t>
              </a:r>
              <a:r>
                <a:rPr lang="ko-KR" altLang="en-US" sz="2200" dirty="0"/>
                <a:t>안팎의</a:t>
              </a:r>
              <a:r>
                <a:rPr lang="en-US" altLang="ko-KR" sz="2200" dirty="0"/>
                <a:t> </a:t>
              </a:r>
              <a:r>
                <a:rPr lang="ko-KR" altLang="en-US" sz="2200" dirty="0"/>
                <a:t>열이 난다</a:t>
              </a:r>
              <a:r>
                <a:rPr lang="en-US" altLang="ko-KR" sz="2200" dirty="0"/>
                <a:t>.</a:t>
              </a:r>
              <a:endParaRPr lang="ko-KR" altLang="en-US" sz="22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BF2E97B-E372-4070-8570-32FCACD24C3D}"/>
                </a:ext>
              </a:extLst>
            </p:cNvPr>
            <p:cNvSpPr txBox="1"/>
            <p:nvPr/>
          </p:nvSpPr>
          <p:spPr>
            <a:xfrm>
              <a:off x="4572000" y="2731089"/>
              <a:ext cx="336662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200" dirty="0"/>
                <a:t>콧물이 나고 코가 막힌다</a:t>
              </a:r>
              <a:r>
                <a:rPr lang="en-US" altLang="ko-KR" sz="2200" dirty="0"/>
                <a:t>.</a:t>
              </a:r>
              <a:endParaRPr lang="ko-KR" altLang="en-US" sz="220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8BE1F9A-F23D-4B57-9B07-5579CD3FBFCB}"/>
                </a:ext>
              </a:extLst>
            </p:cNvPr>
            <p:cNvSpPr txBox="1"/>
            <p:nvPr/>
          </p:nvSpPr>
          <p:spPr>
            <a:xfrm>
              <a:off x="4572000" y="3223081"/>
              <a:ext cx="403027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200" dirty="0"/>
                <a:t>목이 붓고 아프며 기침이 난다</a:t>
              </a:r>
              <a:r>
                <a:rPr lang="en-US" altLang="ko-KR" sz="2200" dirty="0"/>
                <a:t>.</a:t>
              </a:r>
              <a:endParaRPr lang="ko-KR" altLang="en-US" sz="22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CAB4D22-A8F3-4A0C-BDEF-4C5739FF1A43}"/>
                </a:ext>
              </a:extLst>
            </p:cNvPr>
            <p:cNvSpPr txBox="1"/>
            <p:nvPr/>
          </p:nvSpPr>
          <p:spPr>
            <a:xfrm>
              <a:off x="4572000" y="3853934"/>
              <a:ext cx="32047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200" dirty="0"/>
                <a:t>몸이 나른하고 근육통이</a:t>
              </a:r>
              <a:endParaRPr lang="en-US" altLang="ko-KR" sz="2200" dirty="0"/>
            </a:p>
            <a:p>
              <a:r>
                <a:rPr lang="ko-KR" altLang="en-US" sz="2200" dirty="0"/>
                <a:t>생기기도 한다</a:t>
              </a:r>
              <a:r>
                <a:rPr lang="en-US" altLang="ko-KR" sz="2200" dirty="0"/>
                <a:t>.</a:t>
              </a:r>
              <a:endParaRPr lang="ko-KR" altLang="en-US" sz="2200" dirty="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4C3F006-C459-4808-A5A3-75F92808288C}"/>
              </a:ext>
            </a:extLst>
          </p:cNvPr>
          <p:cNvSpPr txBox="1"/>
          <p:nvPr/>
        </p:nvSpPr>
        <p:spPr>
          <a:xfrm>
            <a:off x="3761388" y="1129233"/>
            <a:ext cx="4784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감기에 걸리면 나타나는 증상</a:t>
            </a:r>
            <a:endParaRPr lang="ko-KR" altLang="en-US" sz="28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34422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5EFD6-F722-48B5-926F-65F97401DBC8}"/>
              </a:ext>
            </a:extLst>
          </p:cNvPr>
          <p:cNvSpPr txBox="1"/>
          <p:nvPr/>
        </p:nvSpPr>
        <p:spPr>
          <a:xfrm>
            <a:off x="609600" y="983860"/>
            <a:ext cx="792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감기</a:t>
            </a:r>
            <a:r>
              <a:rPr lang="en-US" altLang="ko-KR" sz="32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, </a:t>
            </a:r>
            <a:r>
              <a:rPr lang="ko-KR" altLang="en-US" sz="32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독감에는 항생제를 복용하면 안 돼요</a:t>
            </a:r>
            <a:r>
              <a:rPr lang="en-US" altLang="ko-KR" sz="32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.</a:t>
            </a:r>
            <a:endParaRPr lang="ko-KR" altLang="en-US" sz="32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416E54A-F48F-42FC-A719-90701BD7C410}"/>
              </a:ext>
            </a:extLst>
          </p:cNvPr>
          <p:cNvGrpSpPr/>
          <p:nvPr/>
        </p:nvGrpSpPr>
        <p:grpSpPr>
          <a:xfrm>
            <a:off x="1373908" y="1568636"/>
            <a:ext cx="6396184" cy="3338644"/>
            <a:chOff x="1155246" y="1719637"/>
            <a:chExt cx="6871154" cy="3586566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FFFEDEBB-D8F0-40F0-B317-0ADFB90264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5657"/>
            <a:stretch/>
          </p:blipFill>
          <p:spPr>
            <a:xfrm>
              <a:off x="2272032" y="1719637"/>
              <a:ext cx="4637582" cy="1791794"/>
            </a:xfrm>
            <a:prstGeom prst="rect">
              <a:avLst/>
            </a:prstGeom>
          </p:spPr>
        </p:pic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3E0B26FF-9C03-49E1-9DB7-254EEDEA50FC}"/>
                </a:ext>
              </a:extLst>
            </p:cNvPr>
            <p:cNvGrpSpPr/>
            <p:nvPr/>
          </p:nvGrpSpPr>
          <p:grpSpPr>
            <a:xfrm>
              <a:off x="1155246" y="3574865"/>
              <a:ext cx="6871154" cy="1731338"/>
              <a:chOff x="676275" y="4419599"/>
              <a:chExt cx="9599839" cy="2418890"/>
            </a:xfrm>
          </p:grpSpPr>
          <p:pic>
            <p:nvPicPr>
              <p:cNvPr id="4" name="그림 3">
                <a:extLst>
                  <a:ext uri="{FF2B5EF4-FFF2-40B4-BE49-F238E27FC236}">
                    <a16:creationId xmlns:a16="http://schemas.microsoft.com/office/drawing/2014/main" id="{4FCABE4B-A985-4920-B481-B8A4CC56E2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936" r="50562" b="34175"/>
              <a:stretch/>
            </p:blipFill>
            <p:spPr>
              <a:xfrm>
                <a:off x="676275" y="4419599"/>
                <a:ext cx="3315154" cy="2330265"/>
              </a:xfrm>
              <a:prstGeom prst="rect">
                <a:avLst/>
              </a:prstGeom>
            </p:spPr>
          </p:pic>
          <p:pic>
            <p:nvPicPr>
              <p:cNvPr id="5" name="그림 4">
                <a:extLst>
                  <a:ext uri="{FF2B5EF4-FFF2-40B4-BE49-F238E27FC236}">
                    <a16:creationId xmlns:a16="http://schemas.microsoft.com/office/drawing/2014/main" id="{CCDB8935-6701-45C0-98FC-C518DAAC60A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6560" b="-614"/>
              <a:stretch/>
            </p:blipFill>
            <p:spPr>
              <a:xfrm>
                <a:off x="3962400" y="4419599"/>
                <a:ext cx="6313714" cy="2418890"/>
              </a:xfrm>
              <a:prstGeom prst="rect">
                <a:avLst/>
              </a:prstGeom>
            </p:spPr>
          </p:pic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197046A-9A7A-4746-ABD3-DE7A41EBD076}"/>
              </a:ext>
            </a:extLst>
          </p:cNvPr>
          <p:cNvSpPr txBox="1"/>
          <p:nvPr/>
        </p:nvSpPr>
        <p:spPr>
          <a:xfrm>
            <a:off x="6010275" y="3357564"/>
            <a:ext cx="1309687" cy="611980"/>
          </a:xfrm>
          <a:prstGeom prst="roundRect">
            <a:avLst/>
          </a:prstGeom>
          <a:solidFill>
            <a:srgbClr val="FFFCEC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1300" b="1" dirty="0"/>
              <a:t>항생제는</a:t>
            </a:r>
            <a:endParaRPr lang="en-US" altLang="ko-KR" sz="1300" b="1" dirty="0"/>
          </a:p>
          <a:p>
            <a:pPr algn="ctr"/>
            <a:r>
              <a:rPr lang="ko-KR" altLang="en-US" sz="1300" b="1" dirty="0"/>
              <a:t>세균 감염에만 써야 해요</a:t>
            </a:r>
            <a:r>
              <a:rPr lang="en-US" altLang="ko-KR" sz="1300" b="1" dirty="0"/>
              <a:t>.</a:t>
            </a:r>
            <a:endParaRPr lang="ko-KR" altLang="en-US" sz="1300" b="1" dirty="0"/>
          </a:p>
        </p:txBody>
      </p:sp>
    </p:spTree>
    <p:extLst>
      <p:ext uri="{BB962C8B-B14F-4D97-AF65-F5344CB8AC3E}">
        <p14:creationId xmlns:p14="http://schemas.microsoft.com/office/powerpoint/2010/main" val="3108591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2395</TotalTime>
  <Words>339</Words>
  <Application>Microsoft Office PowerPoint</Application>
  <PresentationFormat>화면 슬라이드 쇼(16:9)</PresentationFormat>
  <Paragraphs>68</Paragraphs>
  <Slides>17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2" baseType="lpstr">
      <vt:lpstr>맑은 고딕</vt:lpstr>
      <vt:lpstr>여기어때 잘난체</vt:lpstr>
      <vt:lpstr>Arial</vt:lpstr>
      <vt:lpstr>함초롬바탕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User</dc:creator>
  <cp:lastModifiedBy>USER</cp:lastModifiedBy>
  <cp:revision>144</cp:revision>
  <dcterms:created xsi:type="dcterms:W3CDTF">2022-02-02T23:57:03Z</dcterms:created>
  <dcterms:modified xsi:type="dcterms:W3CDTF">2025-04-28T12:52:24Z</dcterms:modified>
</cp:coreProperties>
</file>